
<file path=[Content_Types].xml><?xml version="1.0" encoding="utf-8"?>
<Types xmlns="http://schemas.openxmlformats.org/package/2006/content-types">
  <Default Extension="png" ContentType="image/png"/>
  <Default Extension="jfif" ContentType="image/j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258" r:id="rId4"/>
    <p:sldId id="307" r:id="rId5"/>
    <p:sldId id="308" r:id="rId6"/>
    <p:sldId id="263" r:id="rId7"/>
    <p:sldId id="261" r:id="rId8"/>
    <p:sldId id="284" r:id="rId9"/>
    <p:sldId id="264" r:id="rId10"/>
    <p:sldId id="266" r:id="rId11"/>
    <p:sldId id="273" r:id="rId12"/>
    <p:sldId id="285" r:id="rId13"/>
    <p:sldId id="278" r:id="rId14"/>
    <p:sldId id="287" r:id="rId15"/>
    <p:sldId id="288" r:id="rId16"/>
    <p:sldId id="289" r:id="rId17"/>
    <p:sldId id="297" r:id="rId18"/>
    <p:sldId id="290" r:id="rId19"/>
    <p:sldId id="274" r:id="rId20"/>
    <p:sldId id="291" r:id="rId21"/>
    <p:sldId id="298" r:id="rId22"/>
    <p:sldId id="299" r:id="rId23"/>
    <p:sldId id="300" r:id="rId24"/>
    <p:sldId id="301" r:id="rId25"/>
    <p:sldId id="302" r:id="rId26"/>
    <p:sldId id="303" r:id="rId27"/>
    <p:sldId id="281" r:id="rId28"/>
    <p:sldId id="304" r:id="rId29"/>
    <p:sldId id="310" r:id="rId30"/>
    <p:sldId id="260" r:id="rId31"/>
  </p:sldIdLst>
  <p:sldSz cx="12192000" cy="6858000"/>
  <p:notesSz cx="6858000" cy="9926638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7CE4"/>
    <a:srgbClr val="B83CB8"/>
    <a:srgbClr val="CF6BCF"/>
    <a:srgbClr val="BE65C8"/>
    <a:srgbClr val="683085"/>
    <a:srgbClr val="3C3C9A"/>
    <a:srgbClr val="2E2D91"/>
    <a:srgbClr val="E5C300"/>
    <a:srgbClr val="C2A826"/>
    <a:srgbClr val="5050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Estilo medio 3 - Énfasi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Estilo medio 3 - Énfasis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55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C6D7B-7C53-4A36-9122-12DBA03909E4}" type="datetimeFigureOut">
              <a:rPr lang="es-EC" smtClean="0"/>
              <a:t>18/6/2025</a:t>
            </a:fld>
            <a:endParaRPr lang="es-EC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66C933-FF24-4D4D-B43E-AD89AEE06F6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241730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-87313" y="882650"/>
            <a:ext cx="7734301" cy="4351338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es-ES" sz="1400" b="0" strike="noStrike" spc="-1">
                <a:solidFill>
                  <a:srgbClr val="000000"/>
                </a:solidFill>
                <a:latin typeface="Arial"/>
              </a:rPr>
              <a:t>Pulse para desplazar la diapositiva</a:t>
            </a: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756000" y="5513192"/>
            <a:ext cx="6047640" cy="522281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buNone/>
            </a:pPr>
            <a:r>
              <a:rPr lang="es-ES" sz="2000" b="0" strike="noStrike" spc="-1">
                <a:solidFill>
                  <a:srgbClr val="000000"/>
                </a:solidFill>
                <a:latin typeface="Calibri"/>
              </a:rPr>
              <a:t>Pulse para editar el formato de las notas</a:t>
            </a:r>
          </a:p>
        </p:txBody>
      </p:sp>
      <p:sp>
        <p:nvSpPr>
          <p:cNvPr id="1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79966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es-ES" sz="1400" b="0" strike="noStrike" spc="-1">
                <a:solidFill>
                  <a:srgbClr val="000000"/>
                </a:solidFill>
                <a:latin typeface="Calibri"/>
              </a:rPr>
              <a:t>&lt;cabecera&gt;</a:t>
            </a:r>
          </a:p>
        </p:txBody>
      </p:sp>
      <p:sp>
        <p:nvSpPr>
          <p:cNvPr id="14" name="PlaceHolder 4"/>
          <p:cNvSpPr>
            <a:spLocks noGrp="1"/>
          </p:cNvSpPr>
          <p:nvPr>
            <p:ph type="dt" idx="2"/>
          </p:nvPr>
        </p:nvSpPr>
        <p:spPr>
          <a:xfrm>
            <a:off x="4278960" y="0"/>
            <a:ext cx="3280680" cy="579966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s-ES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r">
              <a:buNone/>
            </a:pPr>
            <a:r>
              <a:rPr lang="es-ES" sz="1400" b="0" strike="noStrike" spc="-1">
                <a:solidFill>
                  <a:srgbClr val="000000"/>
                </a:solidFill>
                <a:latin typeface="Calibri"/>
              </a:rPr>
              <a:t>&lt;fecha/hora&gt;</a:t>
            </a:r>
          </a:p>
        </p:txBody>
      </p:sp>
      <p:sp>
        <p:nvSpPr>
          <p:cNvPr id="15" name="PlaceHolder 5"/>
          <p:cNvSpPr>
            <a:spLocks noGrp="1"/>
          </p:cNvSpPr>
          <p:nvPr>
            <p:ph type="ftr" idx="3"/>
          </p:nvPr>
        </p:nvSpPr>
        <p:spPr>
          <a:xfrm>
            <a:off x="0" y="11026775"/>
            <a:ext cx="3280680" cy="579966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es-ES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>
              <a:buNone/>
            </a:pPr>
            <a:r>
              <a:rPr lang="es-ES" sz="1400" b="0" strike="noStrike" spc="-1">
                <a:solidFill>
                  <a:srgbClr val="000000"/>
                </a:solidFill>
                <a:latin typeface="Calibri"/>
              </a:rPr>
              <a:t>&lt;pie de página&gt;</a:t>
            </a:r>
          </a:p>
        </p:txBody>
      </p:sp>
      <p:sp>
        <p:nvSpPr>
          <p:cNvPr id="16" name="PlaceHolder 6"/>
          <p:cNvSpPr>
            <a:spLocks noGrp="1"/>
          </p:cNvSpPr>
          <p:nvPr>
            <p:ph type="sldNum" idx="4"/>
          </p:nvPr>
        </p:nvSpPr>
        <p:spPr>
          <a:xfrm>
            <a:off x="4278960" y="11026775"/>
            <a:ext cx="3280680" cy="579966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es-ES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r">
              <a:buNone/>
            </a:pPr>
            <a:fld id="{F7FBF3F7-1A32-4D5F-9357-623F3C5C04BA}" type="slidenum">
              <a:rPr lang="es-ES" sz="1400" b="0" strike="noStrike" spc="-1">
                <a:solidFill>
                  <a:srgbClr val="000000"/>
                </a:solidFill>
                <a:latin typeface="Calibri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9000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PORTADA: CAMBIAR LA FOTOGRAFÍA DE ACUERDO A LA AUTORIDAD DE LA INSTITUCIÓN.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LA FOTOGRAFÍA DEBE REUNIR CRITERIOS ESTÉTICOS Y MOSTRAR LA GESTIÓN DE LA AUTORIDAD EN TERRITORIO.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82209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89768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637751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254537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21424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909261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621946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289417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4F7BE65-9A5F-9020-30A6-499C6297F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>
            <a:extLst>
              <a:ext uri="{FF2B5EF4-FFF2-40B4-BE49-F238E27FC236}">
                <a16:creationId xmlns="" xmlns:a16="http://schemas.microsoft.com/office/drawing/2014/main" id="{AAEA507A-43C8-64FA-BFD7-4443068DD1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>
            <a:extLst>
              <a:ext uri="{FF2B5EF4-FFF2-40B4-BE49-F238E27FC236}">
                <a16:creationId xmlns="" xmlns:a16="http://schemas.microsoft.com/office/drawing/2014/main" id="{835754D8-93D6-5050-6361-E261150DD80B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54428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016883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9373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PORTADA 1: SOLO AGREGAR EL TÍTULO DE LA PRESENTACIÓN Y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22058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34293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E883819-68BA-E37A-890A-958CDD03E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>
            <a:extLst>
              <a:ext uri="{FF2B5EF4-FFF2-40B4-BE49-F238E27FC236}">
                <a16:creationId xmlns="" xmlns:a16="http://schemas.microsoft.com/office/drawing/2014/main" id="{8F88CF7C-0A03-4D2A-035D-2D9C630117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>
            <a:extLst>
              <a:ext uri="{FF2B5EF4-FFF2-40B4-BE49-F238E27FC236}">
                <a16:creationId xmlns="" xmlns:a16="http://schemas.microsoft.com/office/drawing/2014/main" id="{3D3EFC34-6E29-3206-B915-CED277A00FE5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268480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8EBCDB9-6E4F-F4EC-6411-EAF599643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>
            <a:extLst>
              <a:ext uri="{FF2B5EF4-FFF2-40B4-BE49-F238E27FC236}">
                <a16:creationId xmlns="" xmlns:a16="http://schemas.microsoft.com/office/drawing/2014/main" id="{BAB3F53D-AAFC-6055-1B3D-015F2DE7F1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>
            <a:extLst>
              <a:ext uri="{FF2B5EF4-FFF2-40B4-BE49-F238E27FC236}">
                <a16:creationId xmlns="" xmlns:a16="http://schemas.microsoft.com/office/drawing/2014/main" id="{BF3B7A5B-28DE-AF7F-E54C-7C6169CD1673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223240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E5B733BA-E0A9-A70D-3737-28710D356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>
            <a:extLst>
              <a:ext uri="{FF2B5EF4-FFF2-40B4-BE49-F238E27FC236}">
                <a16:creationId xmlns="" xmlns:a16="http://schemas.microsoft.com/office/drawing/2014/main" id="{48CE1705-6AC1-76B3-DF74-FDE10C8022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>
            <a:extLst>
              <a:ext uri="{FF2B5EF4-FFF2-40B4-BE49-F238E27FC236}">
                <a16:creationId xmlns="" xmlns:a16="http://schemas.microsoft.com/office/drawing/2014/main" id="{A66AD2D7-FB78-22B8-EC95-8611508F22D4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523863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E237B69-4429-DBAD-F456-D0DDF6B774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>
            <a:extLst>
              <a:ext uri="{FF2B5EF4-FFF2-40B4-BE49-F238E27FC236}">
                <a16:creationId xmlns="" xmlns:a16="http://schemas.microsoft.com/office/drawing/2014/main" id="{77381B53-DB30-F59A-AB6A-1245E35EDC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>
            <a:extLst>
              <a:ext uri="{FF2B5EF4-FFF2-40B4-BE49-F238E27FC236}">
                <a16:creationId xmlns="" xmlns:a16="http://schemas.microsoft.com/office/drawing/2014/main" id="{8B9F6CF9-C579-8B4A-3DE8-7BB23014C793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816797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F9A486C5-9E31-3F71-E01D-2BCCA7256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>
            <a:extLst>
              <a:ext uri="{FF2B5EF4-FFF2-40B4-BE49-F238E27FC236}">
                <a16:creationId xmlns="" xmlns:a16="http://schemas.microsoft.com/office/drawing/2014/main" id="{23DE17FD-0C1F-414F-1CD4-2F3BBC2593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>
            <a:extLst>
              <a:ext uri="{FF2B5EF4-FFF2-40B4-BE49-F238E27FC236}">
                <a16:creationId xmlns="" xmlns:a16="http://schemas.microsoft.com/office/drawing/2014/main" id="{09D868D3-C6C9-9544-B4FB-436FF932AE02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82226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FF55D7F-4385-A3B9-4FF4-5CFE128DA7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>
            <a:extLst>
              <a:ext uri="{FF2B5EF4-FFF2-40B4-BE49-F238E27FC236}">
                <a16:creationId xmlns="" xmlns:a16="http://schemas.microsoft.com/office/drawing/2014/main" id="{24AF8823-A8B9-BB33-4B5F-C22B908C13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>
            <a:extLst>
              <a:ext uri="{FF2B5EF4-FFF2-40B4-BE49-F238E27FC236}">
                <a16:creationId xmlns="" xmlns:a16="http://schemas.microsoft.com/office/drawing/2014/main" id="{47BF1C1D-E6CE-F075-62E6-54464F829D8C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26240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233433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ACB5164-1F16-B993-9669-269425FFB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>
            <a:extLst>
              <a:ext uri="{FF2B5EF4-FFF2-40B4-BE49-F238E27FC236}">
                <a16:creationId xmlns="" xmlns:a16="http://schemas.microsoft.com/office/drawing/2014/main" id="{0977A14F-B244-B156-C62B-097A509764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>
            <a:extLst>
              <a:ext uri="{FF2B5EF4-FFF2-40B4-BE49-F238E27FC236}">
                <a16:creationId xmlns="" xmlns:a16="http://schemas.microsoft.com/office/drawing/2014/main" id="{DBBA9B70-FF2B-A0F7-E71C-42D32A29452D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719283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ACB5164-1F16-B993-9669-269425FFB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>
            <a:extLst>
              <a:ext uri="{FF2B5EF4-FFF2-40B4-BE49-F238E27FC236}">
                <a16:creationId xmlns="" xmlns:a16="http://schemas.microsoft.com/office/drawing/2014/main" id="{0977A14F-B244-B156-C62B-097A509764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>
            <a:extLst>
              <a:ext uri="{FF2B5EF4-FFF2-40B4-BE49-F238E27FC236}">
                <a16:creationId xmlns="" xmlns:a16="http://schemas.microsoft.com/office/drawing/2014/main" id="{DBBA9B70-FF2B-A0F7-E71C-42D32A29452D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96632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25188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CIERRE: EL CIERRE DEBERÁ SER DISEÑADO POR CADA INSTITUCIÓN DE ACUERDO AL MODELO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1824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3589BE9E-4180-15E9-1B27-793C11241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>
            <a:extLst>
              <a:ext uri="{FF2B5EF4-FFF2-40B4-BE49-F238E27FC236}">
                <a16:creationId xmlns="" xmlns:a16="http://schemas.microsoft.com/office/drawing/2014/main" id="{A80B08EE-D7F1-11ED-5798-68BC618CEC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>
            <a:extLst>
              <a:ext uri="{FF2B5EF4-FFF2-40B4-BE49-F238E27FC236}">
                <a16:creationId xmlns="" xmlns:a16="http://schemas.microsoft.com/office/drawing/2014/main" id="{5E67293B-7AB4-DE4C-DCA2-5B35F16952EE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72218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31D98B2D-6717-FBC9-7DAA-1C21C00934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>
            <a:extLst>
              <a:ext uri="{FF2B5EF4-FFF2-40B4-BE49-F238E27FC236}">
                <a16:creationId xmlns="" xmlns:a16="http://schemas.microsoft.com/office/drawing/2014/main" id="{5D8961A6-8F18-826A-7299-580F0C23A9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>
            <a:extLst>
              <a:ext uri="{FF2B5EF4-FFF2-40B4-BE49-F238E27FC236}">
                <a16:creationId xmlns="" xmlns:a16="http://schemas.microsoft.com/office/drawing/2014/main" id="{09543139-6330-0504-78CF-D20D884183CC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648597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PORTADA 1: SOLO AGREGAR EL TÍTULO DE LA PRESENTACIÓN Y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93736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031809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CONTENIDO: DIAGRAMACIÓN DE DIAPOSITIVA LIBRE.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77793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ln w="0">
            <a:noFill/>
          </a:ln>
        </p:spPr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914400" y="4715153"/>
            <a:ext cx="5028840" cy="4466596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  <a:ea typeface="Calibri"/>
              </a:rPr>
              <a:t>PORTADA 1: SOLO AGREGAR EL TÍTULO DE LA PRESENTACIÓN Y CAMBIAR EL NOMBRE DE LA INSTITUCIÓN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39420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s-E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1523880" y="3602160"/>
            <a:ext cx="9143640" cy="1655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s-E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9F7A398D-9A37-4C25-BF64-E392346FEA8A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CA249409-8EDF-4516-AB01-687762FCFC04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B52DE939-8862-48A0-8D19-C2CD1CECE040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2D795910-B858-45C8-90D0-5F1DBA6F9012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A031F78B-CDA9-467E-94B2-F38BC4E11D4D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s-E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1523880" y="3602160"/>
            <a:ext cx="9143640" cy="1655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s-E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C405E154-61D8-4EC8-B86B-A3DE2F8E1F0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C288CA49-C0BE-4592-BA53-F3CDF0320D81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s-E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1523880" y="3602160"/>
            <a:ext cx="4461840" cy="1655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s-E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/>
          </p:nvPr>
        </p:nvSpPr>
        <p:spPr>
          <a:xfrm>
            <a:off x="6209280" y="3602160"/>
            <a:ext cx="4461840" cy="1655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s-E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660F46AF-57DB-4B25-95CE-D7782C2F5DF0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7C6F9BEE-6902-46CD-BC40-E6B988CFE536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s-E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7523F7B9-9F00-4C7E-8C01-C363DF9DC894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10B76882-73B7-46FB-8712-4BBAC7CAE721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45720" bIns="45720" anchor="b">
            <a:normAutofit/>
          </a:bodyPr>
          <a:lstStyle/>
          <a:p>
            <a:pPr indent="0">
              <a:buNone/>
            </a:pPr>
            <a:r>
              <a:rPr lang="es-ES" sz="6000" b="0" strike="noStrike" spc="-1">
                <a:solidFill>
                  <a:srgbClr val="000000"/>
                </a:solidFill>
                <a:latin typeface="Arial"/>
              </a:rPr>
              <a:t>Pulse para editar el formato del texto de título</a:t>
            </a:r>
          </a:p>
        </p:txBody>
      </p:sp>
      <p:sp>
        <p:nvSpPr>
          <p:cNvPr id="4" name="PlaceHolder 2"/>
          <p:cNvSpPr>
            <a:spLocks noGrp="1"/>
          </p:cNvSpPr>
          <p:nvPr>
            <p:ph type="body"/>
          </p:nvPr>
        </p:nvSpPr>
        <p:spPr>
          <a:xfrm>
            <a:off x="1523880" y="3602160"/>
            <a:ext cx="9143640" cy="165528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45720" bIns="45720" anchor="t">
            <a:normAutofit fontScale="5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400" b="0" strike="noStrike" spc="-1">
                <a:solidFill>
                  <a:srgbClr val="000000"/>
                </a:solidFill>
                <a:latin typeface="Arial"/>
              </a:rPr>
              <a:t>Pulse para editar el formato de texto del esquema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2400" b="0" strike="noStrike" spc="-1">
                <a:solidFill>
                  <a:srgbClr val="000000"/>
                </a:solidFill>
                <a:latin typeface="Arial"/>
              </a:rPr>
              <a:t>Segundo nivel del esquema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400" b="0" strike="noStrike" spc="-1">
                <a:solidFill>
                  <a:srgbClr val="000000"/>
                </a:solidFill>
                <a:latin typeface="Arial"/>
              </a:rPr>
              <a:t>Tercer nivel del esquema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2400" b="0" strike="noStrike" spc="-1">
                <a:solidFill>
                  <a:srgbClr val="000000"/>
                </a:solidFill>
                <a:latin typeface="Arial"/>
              </a:rPr>
              <a:t>Cuarto nivel del esquema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400" b="0" strike="noStrike" spc="-1">
                <a:solidFill>
                  <a:srgbClr val="000000"/>
                </a:solidFill>
                <a:latin typeface="Arial"/>
              </a:rPr>
              <a:t>Quinto nivel del esquema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400" b="0" strike="noStrike" spc="-1">
                <a:solidFill>
                  <a:srgbClr val="000000"/>
                </a:solidFill>
                <a:latin typeface="Arial"/>
              </a:rPr>
              <a:t>Sexto nivel del esquema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400" b="0" strike="noStrike" spc="-1">
                <a:solidFill>
                  <a:srgbClr val="000000"/>
                </a:solidFill>
                <a:latin typeface="Arial"/>
              </a:rPr>
              <a:t>Séptimo nivel del esquema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sldNum" idx="1"/>
          </p:nvPr>
        </p:nvSpPr>
        <p:spPr>
          <a:xfrm>
            <a:off x="11095200" y="4504320"/>
            <a:ext cx="258120" cy="406908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en-US" sz="1200" b="0" strike="noStrike" spc="-1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03D144EC-046A-424B-8A6F-FBBFC3DF2FC9}" type="slidenum">
              <a:rPr lang="en-US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‹Nº›</a:t>
            </a:fld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7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fif"/><Relationship Id="rId5" Type="http://schemas.openxmlformats.org/officeDocument/2006/relationships/image" Target="../media/image21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7.pn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7.png"/><Relationship Id="rId7" Type="http://schemas.openxmlformats.org/officeDocument/2006/relationships/image" Target="../media/image2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g"/><Relationship Id="rId5" Type="http://schemas.openxmlformats.org/officeDocument/2006/relationships/image" Target="../media/image31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g"/><Relationship Id="rId5" Type="http://schemas.openxmlformats.org/officeDocument/2006/relationships/image" Target="../media/image41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g"/><Relationship Id="rId5" Type="http://schemas.openxmlformats.org/officeDocument/2006/relationships/image" Target="../media/image51.pn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58.pn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g"/><Relationship Id="rId3" Type="http://schemas.openxmlformats.org/officeDocument/2006/relationships/image" Target="../media/image7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8.png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28"/>
          <a:stretch/>
        </p:blipFill>
        <p:spPr>
          <a:xfrm>
            <a:off x="0" y="-18529"/>
            <a:ext cx="12179551" cy="7212578"/>
          </a:xfrm>
          <a:prstGeom prst="rect">
            <a:avLst/>
          </a:prstGeom>
        </p:spPr>
      </p:pic>
      <p:sp>
        <p:nvSpPr>
          <p:cNvPr id="17" name="Google Shape;60;p1"/>
          <p:cNvSpPr/>
          <p:nvPr/>
        </p:nvSpPr>
        <p:spPr>
          <a:xfrm>
            <a:off x="528033" y="0"/>
            <a:ext cx="3747753" cy="6857640"/>
          </a:xfrm>
          <a:prstGeom prst="rect">
            <a:avLst/>
          </a:prstGeom>
          <a:gradFill rotWithShape="0">
            <a:gsLst>
              <a:gs pos="0">
                <a:srgbClr val="2D2D8C"/>
              </a:gs>
              <a:gs pos="100000">
                <a:srgbClr val="3D0845">
                  <a:alpha val="0"/>
                </a:srgbClr>
              </a:gs>
            </a:gsLst>
            <a:lin ang="162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5720" rIns="4572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8" name="Google Shape;61;p1" descr="Imagen 8"/>
          <p:cNvPicPr/>
          <p:nvPr/>
        </p:nvPicPr>
        <p:blipFill>
          <a:blip r:embed="rId5"/>
          <a:stretch/>
        </p:blipFill>
        <p:spPr>
          <a:xfrm>
            <a:off x="706974" y="1338120"/>
            <a:ext cx="3340440" cy="2249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" name="Google Shape;62;p1" descr="Imagen"/>
          <p:cNvPicPr/>
          <p:nvPr/>
        </p:nvPicPr>
        <p:blipFill>
          <a:blip r:embed="rId6"/>
          <a:stretch/>
        </p:blipFill>
        <p:spPr>
          <a:xfrm>
            <a:off x="914340" y="4323600"/>
            <a:ext cx="3222000" cy="148356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/>
          <p:cNvSpPr/>
          <p:nvPr/>
        </p:nvSpPr>
        <p:spPr>
          <a:xfrm>
            <a:off x="671398" y="134868"/>
            <a:ext cx="8382953" cy="12003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 lvl="0">
              <a:buClr>
                <a:srgbClr val="2E2D91"/>
              </a:buClr>
              <a:buSzPts val="2500"/>
            </a:pPr>
            <a:r>
              <a:rPr lang="es-ES" sz="3600" b="1" dirty="0">
                <a:solidFill>
                  <a:srgbClr val="2E2D91"/>
                </a:solidFill>
              </a:rPr>
              <a:t>Tierras Rurales Y Territorios Ancestrales</a:t>
            </a:r>
          </a:p>
        </p:txBody>
      </p:sp>
      <p:pic>
        <p:nvPicPr>
          <p:cNvPr id="24" name="Google Shape;75;p3" descr="Imagen"/>
          <p:cNvPicPr/>
          <p:nvPr/>
        </p:nvPicPr>
        <p:blipFill>
          <a:blip r:embed="rId4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" name="Imagen 13">
            <a:extLst>
              <a:ext uri="{FF2B5EF4-FFF2-40B4-BE49-F238E27FC236}">
                <a16:creationId xmlns="" xmlns:a16="http://schemas.microsoft.com/office/drawing/2014/main" id="{59DD5437-70CC-D2A3-DA26-171A309A97A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543" t="32925" r="23632" b="12231"/>
          <a:stretch/>
        </p:blipFill>
        <p:spPr>
          <a:xfrm>
            <a:off x="6893129" y="1051580"/>
            <a:ext cx="3781742" cy="510874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99" y="1795534"/>
            <a:ext cx="5488770" cy="42613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599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/>
          <p:cNvSpPr/>
          <p:nvPr/>
        </p:nvSpPr>
        <p:spPr>
          <a:xfrm>
            <a:off x="671399" y="160780"/>
            <a:ext cx="8382953" cy="64633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s-EC" sz="3600" b="1" strike="noStrike" spc="-1" dirty="0">
                <a:solidFill>
                  <a:srgbClr val="2E2D91"/>
                </a:solidFill>
                <a:latin typeface="Arial"/>
                <a:ea typeface="Arial"/>
              </a:rPr>
              <a:t>Riego </a:t>
            </a:r>
            <a:r>
              <a:rPr lang="es-EC" sz="3600" b="1" spc="-1" dirty="0">
                <a:solidFill>
                  <a:srgbClr val="2E2D91"/>
                </a:solidFill>
                <a:latin typeface="Arial"/>
                <a:ea typeface="Arial"/>
              </a:rPr>
              <a:t>P</a:t>
            </a:r>
            <a:r>
              <a:rPr lang="es-EC" sz="3600" b="1" strike="noStrike" spc="-1" dirty="0">
                <a:solidFill>
                  <a:srgbClr val="2E2D91"/>
                </a:solidFill>
                <a:latin typeface="Arial"/>
                <a:ea typeface="Arial"/>
              </a:rPr>
              <a:t>arcelario </a:t>
            </a:r>
            <a:r>
              <a:rPr lang="es-EC" sz="3600" b="1" strike="noStrike" spc="-1" dirty="0" smtClean="0">
                <a:solidFill>
                  <a:srgbClr val="2E2D91"/>
                </a:solidFill>
                <a:latin typeface="Arial"/>
                <a:ea typeface="Arial"/>
              </a:rPr>
              <a:t>T</a:t>
            </a:r>
            <a:r>
              <a:rPr lang="es-EC" sz="3600" b="1" spc="-1" dirty="0" smtClean="0">
                <a:solidFill>
                  <a:srgbClr val="2E2D91"/>
                </a:solidFill>
                <a:latin typeface="Arial"/>
                <a:ea typeface="Arial"/>
              </a:rPr>
              <a:t>ecnificado</a:t>
            </a:r>
            <a:endParaRPr lang="es-EC" sz="36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" name="Google Shape;75;p3" descr="Imagen"/>
          <p:cNvPicPr/>
          <p:nvPr/>
        </p:nvPicPr>
        <p:blipFill>
          <a:blip r:embed="rId4"/>
          <a:stretch/>
        </p:blipFill>
        <p:spPr>
          <a:xfrm>
            <a:off x="9054352" y="629601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EBF67F8B-E8F7-E630-D294-C70966DCFC9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160" t="31273" r="22928" b="12632"/>
          <a:stretch/>
        </p:blipFill>
        <p:spPr>
          <a:xfrm>
            <a:off x="134715" y="708399"/>
            <a:ext cx="4071526" cy="4756649"/>
          </a:xfrm>
          <a:prstGeom prst="rect">
            <a:avLst/>
          </a:prstGeom>
        </p:spPr>
      </p:pic>
      <p:graphicFrame>
        <p:nvGraphicFramePr>
          <p:cNvPr id="8" name="Tabla 7">
            <a:extLst>
              <a:ext uri="{FF2B5EF4-FFF2-40B4-BE49-F238E27FC236}">
                <a16:creationId xmlns="" xmlns:a16="http://schemas.microsoft.com/office/drawing/2014/main" id="{E3FFA611-8D04-427A-F3A5-16C24B8A17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471202"/>
              </p:ext>
            </p:extLst>
          </p:nvPr>
        </p:nvGraphicFramePr>
        <p:xfrm>
          <a:off x="671399" y="5566296"/>
          <a:ext cx="2538148" cy="1060584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1269074">
                  <a:extLst>
                    <a:ext uri="{9D8B030D-6E8A-4147-A177-3AD203B41FA5}">
                      <a16:colId xmlns="" xmlns:a16="http://schemas.microsoft.com/office/drawing/2014/main" val="3006178996"/>
                    </a:ext>
                  </a:extLst>
                </a:gridCol>
                <a:gridCol w="1269074">
                  <a:extLst>
                    <a:ext uri="{9D8B030D-6E8A-4147-A177-3AD203B41FA5}">
                      <a16:colId xmlns="" xmlns:a16="http://schemas.microsoft.com/office/drawing/2014/main" val="4278334966"/>
                    </a:ext>
                  </a:extLst>
                </a:gridCol>
              </a:tblGrid>
              <a:tr h="353528">
                <a:tc gridSpan="2">
                  <a:txBody>
                    <a:bodyPr/>
                    <a:lstStyle/>
                    <a:p>
                      <a:pPr algn="ctr"/>
                      <a:r>
                        <a:rPr lang="es-EC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INVERSIÓN TOTAL </a:t>
                      </a:r>
                      <a:endParaRPr lang="es-EC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71351351"/>
                  </a:ext>
                </a:extLst>
              </a:tr>
              <a:tr h="353528">
                <a:tc>
                  <a:txBody>
                    <a:bodyPr/>
                    <a:lstStyle/>
                    <a:p>
                      <a:r>
                        <a:rPr lang="es-ES" sz="1200" dirty="0"/>
                        <a:t>Obra</a:t>
                      </a:r>
                      <a:endParaRPr lang="es-EC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$397.987</a:t>
                      </a:r>
                      <a:endParaRPr lang="es-EC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46621221"/>
                  </a:ext>
                </a:extLst>
              </a:tr>
              <a:tr h="353528">
                <a:tc>
                  <a:txBody>
                    <a:bodyPr/>
                    <a:lstStyle/>
                    <a:p>
                      <a:r>
                        <a:rPr lang="es-ES" sz="1200" dirty="0"/>
                        <a:t>Fiscalización</a:t>
                      </a:r>
                      <a:endParaRPr lang="es-EC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$15.894,77</a:t>
                      </a:r>
                      <a:endParaRPr lang="es-EC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10603252"/>
                  </a:ext>
                </a:extLst>
              </a:tr>
            </a:tbl>
          </a:graphicData>
        </a:graphic>
      </p:graphicFrame>
      <p:pic>
        <p:nvPicPr>
          <p:cNvPr id="11" name="Imagen 10">
            <a:extLst>
              <a:ext uri="{FF2B5EF4-FFF2-40B4-BE49-F238E27FC236}">
                <a16:creationId xmlns="" xmlns:a16="http://schemas.microsoft.com/office/drawing/2014/main" id="{05AF3AE1-C32A-EBD2-D30E-823FE642C5A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133" t="31904" r="22615" b="12428"/>
          <a:stretch/>
        </p:blipFill>
        <p:spPr>
          <a:xfrm>
            <a:off x="7985761" y="786599"/>
            <a:ext cx="3685735" cy="4756649"/>
          </a:xfrm>
          <a:prstGeom prst="rect">
            <a:avLst/>
          </a:prstGeom>
        </p:spPr>
      </p:pic>
      <p:graphicFrame>
        <p:nvGraphicFramePr>
          <p:cNvPr id="12" name="Tabla 11">
            <a:extLst>
              <a:ext uri="{FF2B5EF4-FFF2-40B4-BE49-F238E27FC236}">
                <a16:creationId xmlns="" xmlns:a16="http://schemas.microsoft.com/office/drawing/2014/main" id="{FAD69B61-C432-2D28-85CD-5D2490F0AE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952858"/>
              </p:ext>
            </p:extLst>
          </p:nvPr>
        </p:nvGraphicFramePr>
        <p:xfrm>
          <a:off x="7680460" y="5679953"/>
          <a:ext cx="4176642" cy="51816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176642">
                  <a:extLst>
                    <a:ext uri="{9D8B030D-6E8A-4147-A177-3AD203B41FA5}">
                      <a16:colId xmlns="" xmlns:a16="http://schemas.microsoft.com/office/drawing/2014/main" val="15462416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Participación en gestión técnica y social del recurso hídrico ante emergencias.</a:t>
                      </a:r>
                      <a:endParaRPr lang="es-EC" sz="14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44301320"/>
                  </a:ext>
                </a:extLst>
              </a:tr>
            </a:tbl>
          </a:graphicData>
        </a:graphic>
      </p:graphicFrame>
      <p:pic>
        <p:nvPicPr>
          <p:cNvPr id="2" name="Imagen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378" y="1395663"/>
            <a:ext cx="2680673" cy="20105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56"/>
          <a:stretch/>
        </p:blipFill>
        <p:spPr>
          <a:xfrm>
            <a:off x="4716378" y="3855285"/>
            <a:ext cx="2556645" cy="24407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872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/>
          <p:cNvSpPr/>
          <p:nvPr/>
        </p:nvSpPr>
        <p:spPr>
          <a:xfrm>
            <a:off x="671399" y="231120"/>
            <a:ext cx="8382953" cy="64633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>
              <a:tabLst>
                <a:tab pos="0" algn="l"/>
              </a:tabLst>
            </a:pPr>
            <a:r>
              <a:rPr lang="en-US" sz="3600" b="1" dirty="0">
                <a:solidFill>
                  <a:srgbClr val="2E2D91"/>
                </a:solidFill>
              </a:rPr>
              <a:t>Proyecto </a:t>
            </a:r>
            <a:r>
              <a:rPr lang="en-US" sz="3600" b="1" dirty="0" err="1" smtClean="0">
                <a:solidFill>
                  <a:srgbClr val="2E2D91"/>
                </a:solidFill>
              </a:rPr>
              <a:t>CampoSeguro</a:t>
            </a:r>
            <a:endParaRPr lang="es-ES" sz="36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" name="Google Shape;75;p3" descr="Imagen"/>
          <p:cNvPicPr/>
          <p:nvPr/>
        </p:nvPicPr>
        <p:blipFill>
          <a:blip r:embed="rId4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D2DAFA6C-BB48-34CC-F4AA-6C4CFBD7AE8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2308" t="34409" r="22152" b="12426"/>
          <a:stretch/>
        </p:blipFill>
        <p:spPr>
          <a:xfrm>
            <a:off x="386326" y="1069870"/>
            <a:ext cx="3787974" cy="4923693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="" xmlns:a16="http://schemas.microsoft.com/office/drawing/2014/main" id="{14A143C4-30C4-AD84-6D7C-7252AED09B7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124" t="35053" r="23536" b="12798"/>
          <a:stretch/>
        </p:blipFill>
        <p:spPr>
          <a:xfrm>
            <a:off x="4352525" y="1133174"/>
            <a:ext cx="3486949" cy="4797083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="" xmlns:a16="http://schemas.microsoft.com/office/drawing/2014/main" id="{0A0C2D2A-35D9-16A1-70AE-7079A3ADE847}"/>
              </a:ext>
            </a:extLst>
          </p:cNvPr>
          <p:cNvSpPr txBox="1"/>
          <p:nvPr/>
        </p:nvSpPr>
        <p:spPr>
          <a:xfrm>
            <a:off x="7839474" y="3050284"/>
            <a:ext cx="395052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20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1.149 productores capacitados.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20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460 asesoramientos técnicos.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20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269 inspecciones. acompañadas (635 hectáreas)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20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209 siniestros reportados.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20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120 solicitudes de seguro ingresadas al sistema.</a:t>
            </a:r>
          </a:p>
          <a:p>
            <a:endParaRPr lang="es-EC" sz="20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29"/>
          <a:stretch/>
        </p:blipFill>
        <p:spPr>
          <a:xfrm>
            <a:off x="8527365" y="877451"/>
            <a:ext cx="2340504" cy="19462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867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/>
          <p:cNvSpPr/>
          <p:nvPr/>
        </p:nvSpPr>
        <p:spPr>
          <a:xfrm>
            <a:off x="671399" y="231120"/>
            <a:ext cx="8382953" cy="64633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3600" b="1" strike="noStrike" spc="-1" dirty="0">
                <a:solidFill>
                  <a:srgbClr val="2E2D91"/>
                </a:solidFill>
                <a:latin typeface="Arial"/>
              </a:rPr>
              <a:t>Enlaces </a:t>
            </a:r>
            <a:r>
              <a:rPr lang="es-EC" sz="3600" b="1" spc="-1" dirty="0" smtClean="0">
                <a:solidFill>
                  <a:srgbClr val="2E2D91"/>
                </a:solidFill>
                <a:latin typeface="Arial"/>
              </a:rPr>
              <a:t>C</a:t>
            </a:r>
            <a:r>
              <a:rPr lang="es-EC" sz="3600" b="1" strike="noStrike" spc="-1" dirty="0" smtClean="0">
                <a:solidFill>
                  <a:srgbClr val="2E2D91"/>
                </a:solidFill>
                <a:latin typeface="Arial"/>
              </a:rPr>
              <a:t>omerciales</a:t>
            </a:r>
            <a:endParaRPr lang="es-ES" sz="3600" b="1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" name="Google Shape;75;p3" descr="Imagen"/>
          <p:cNvPicPr/>
          <p:nvPr/>
        </p:nvPicPr>
        <p:blipFill>
          <a:blip r:embed="rId4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407A4A37-A1D1-DB3A-31A3-9AFD68C1681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252" t="32409" r="20285" b="12806"/>
          <a:stretch/>
        </p:blipFill>
        <p:spPr>
          <a:xfrm>
            <a:off x="991673" y="905187"/>
            <a:ext cx="4707819" cy="547959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="" xmlns:a16="http://schemas.microsoft.com/office/drawing/2014/main" id="{81A06C64-DCD0-CB8B-B418-7222F8B2FA95}"/>
              </a:ext>
            </a:extLst>
          </p:cNvPr>
          <p:cNvSpPr txBox="1"/>
          <p:nvPr/>
        </p:nvSpPr>
        <p:spPr>
          <a:xfrm>
            <a:off x="6271805" y="3276030"/>
            <a:ext cx="533996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221 Asistencias técnicas comerciales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37 Capacitaciones en comercialización por volumen y asociativo.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Loja </a:t>
            </a:r>
            <a:r>
              <a:rPr lang="es-ES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Agroproductiva</a:t>
            </a:r>
            <a:r>
              <a:rPr lang="es-ES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y Emprendedora (2 ediciones).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III Encuentro Mayorista de Arroz.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Rueda de negocios de café en “Loja Sabor a Café”.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Rueda de negocios de maíz amarillo duro.</a:t>
            </a:r>
            <a:endParaRPr lang="es-EC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6" b="33333"/>
          <a:stretch/>
        </p:blipFill>
        <p:spPr>
          <a:xfrm>
            <a:off x="6653527" y="689811"/>
            <a:ext cx="3757799" cy="24118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612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/>
          <p:cNvSpPr/>
          <p:nvPr/>
        </p:nvSpPr>
        <p:spPr>
          <a:xfrm>
            <a:off x="671399" y="231120"/>
            <a:ext cx="8382953" cy="64633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s-EC" sz="3600" b="1" strike="noStrike" spc="-1" dirty="0">
                <a:solidFill>
                  <a:srgbClr val="2E2D91"/>
                </a:solidFill>
                <a:latin typeface="Arial"/>
                <a:ea typeface="Arial"/>
              </a:rPr>
              <a:t>Agricultura Familiar </a:t>
            </a:r>
            <a:r>
              <a:rPr lang="es-EC" sz="3600" b="1" strike="noStrike" spc="-1" dirty="0" smtClean="0">
                <a:solidFill>
                  <a:srgbClr val="2E2D91"/>
                </a:solidFill>
                <a:latin typeface="Arial"/>
                <a:ea typeface="Arial"/>
              </a:rPr>
              <a:t>Campesina</a:t>
            </a:r>
            <a:endParaRPr lang="es-EC" sz="3600" b="1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" name="Google Shape;75;p3" descr="Imagen"/>
          <p:cNvPicPr/>
          <p:nvPr/>
        </p:nvPicPr>
        <p:blipFill>
          <a:blip r:embed="rId4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" name="Imagen 5">
            <a:extLst>
              <a:ext uri="{FF2B5EF4-FFF2-40B4-BE49-F238E27FC236}">
                <a16:creationId xmlns="" xmlns:a16="http://schemas.microsoft.com/office/drawing/2014/main" id="{E22CB6DE-ECBA-E9A3-95B8-334402AE592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2515" t="27270" r="23056" b="13780"/>
          <a:stretch/>
        </p:blipFill>
        <p:spPr>
          <a:xfrm>
            <a:off x="7441562" y="894776"/>
            <a:ext cx="4051495" cy="507843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37C38C47-2799-2CBE-9FA8-245A6439009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2816" t="27205" r="23310" b="12666"/>
          <a:stretch/>
        </p:blipFill>
        <p:spPr>
          <a:xfrm>
            <a:off x="923920" y="894776"/>
            <a:ext cx="3938954" cy="5265544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33" b="9963"/>
          <a:stretch/>
        </p:blipFill>
        <p:spPr>
          <a:xfrm>
            <a:off x="5088002" y="1648911"/>
            <a:ext cx="2230670" cy="15949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002" y="4182254"/>
            <a:ext cx="2230670" cy="14690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3761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/>
          <p:cNvSpPr/>
          <p:nvPr/>
        </p:nvSpPr>
        <p:spPr>
          <a:xfrm>
            <a:off x="671399" y="231120"/>
            <a:ext cx="8382953" cy="64633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3600" b="1" strike="noStrike" spc="-1" dirty="0">
                <a:solidFill>
                  <a:srgbClr val="2E2D91"/>
                </a:solidFill>
                <a:latin typeface="Arial"/>
                <a:ea typeface="Arial"/>
              </a:rPr>
              <a:t>Agricultura Familiar </a:t>
            </a:r>
            <a:r>
              <a:rPr lang="en-US" sz="3600" b="1" strike="noStrike" spc="-1" dirty="0" smtClean="0">
                <a:solidFill>
                  <a:srgbClr val="2E2D91"/>
                </a:solidFill>
                <a:latin typeface="Arial"/>
                <a:ea typeface="Arial"/>
              </a:rPr>
              <a:t>Campesina</a:t>
            </a:r>
            <a:endParaRPr lang="es-ES" sz="36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" name="Google Shape;75;p3" descr="Imagen"/>
          <p:cNvPicPr/>
          <p:nvPr/>
        </p:nvPicPr>
        <p:blipFill>
          <a:blip r:embed="rId4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DB9A3FA9-4558-5C41-E10D-38B0669CF79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2602" t="28880" r="23451" b="12458"/>
          <a:stretch/>
        </p:blipFill>
        <p:spPr>
          <a:xfrm>
            <a:off x="671399" y="877451"/>
            <a:ext cx="4151087" cy="5452146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="" xmlns:a16="http://schemas.microsoft.com/office/drawing/2014/main" id="{15061127-6D36-2055-5DBE-C920672F110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1141" t="28185" r="22458" b="13856"/>
          <a:stretch/>
        </p:blipFill>
        <p:spPr>
          <a:xfrm>
            <a:off x="6921952" y="708174"/>
            <a:ext cx="4677343" cy="5452146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5" t="2578" r="30584" b="11040"/>
          <a:stretch/>
        </p:blipFill>
        <p:spPr>
          <a:xfrm>
            <a:off x="4946991" y="2440123"/>
            <a:ext cx="1974961" cy="19070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875" y="4739609"/>
            <a:ext cx="2193561" cy="16451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976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/>
          <p:cNvSpPr/>
          <p:nvPr/>
        </p:nvSpPr>
        <p:spPr>
          <a:xfrm>
            <a:off x="671399" y="231120"/>
            <a:ext cx="8382953" cy="64633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3600" b="1" strike="noStrike" spc="-1" dirty="0">
                <a:solidFill>
                  <a:srgbClr val="2E2D91"/>
                </a:solidFill>
                <a:latin typeface="Arial"/>
                <a:ea typeface="Arial"/>
              </a:rPr>
              <a:t>Agricultura Familiar </a:t>
            </a:r>
            <a:r>
              <a:rPr lang="en-US" sz="3600" b="1" strike="noStrike" spc="-1" dirty="0" smtClean="0">
                <a:solidFill>
                  <a:srgbClr val="2E2D91"/>
                </a:solidFill>
                <a:latin typeface="Arial"/>
                <a:ea typeface="Arial"/>
              </a:rPr>
              <a:t>Campesina</a:t>
            </a:r>
            <a:endParaRPr lang="es-ES" sz="3600" b="1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" name="Google Shape;75;p3" descr="Imagen"/>
          <p:cNvPicPr/>
          <p:nvPr/>
        </p:nvPicPr>
        <p:blipFill>
          <a:blip r:embed="rId4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9EA8FA11-A4EB-D623-0A9A-173093EDBBC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2877" t="28950" r="23581" b="12531"/>
          <a:stretch/>
        </p:blipFill>
        <p:spPr>
          <a:xfrm>
            <a:off x="1004634" y="1072434"/>
            <a:ext cx="3990839" cy="5192817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6"/>
          <a:stretch/>
        </p:blipFill>
        <p:spPr>
          <a:xfrm>
            <a:off x="5818801" y="1667598"/>
            <a:ext cx="5646479" cy="36239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2908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="" xmlns:a16="http://schemas.microsoft.com/office/drawing/2014/main" id="{A977001A-C85E-7FBF-E8A1-852147B574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>
            <a:extLst>
              <a:ext uri="{FF2B5EF4-FFF2-40B4-BE49-F238E27FC236}">
                <a16:creationId xmlns="" xmlns:a16="http://schemas.microsoft.com/office/drawing/2014/main" id="{B50B1663-784B-65BF-F54D-BBBCDF2BF6DC}"/>
              </a:ext>
            </a:extLst>
          </p:cNvPr>
          <p:cNvSpPr/>
          <p:nvPr/>
        </p:nvSpPr>
        <p:spPr>
          <a:xfrm>
            <a:off x="671399" y="231120"/>
            <a:ext cx="8382953" cy="64633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3600" b="1" strike="noStrike" spc="-1" dirty="0">
                <a:solidFill>
                  <a:srgbClr val="2E2D91"/>
                </a:solidFill>
                <a:latin typeface="Arial"/>
                <a:ea typeface="Arial"/>
              </a:rPr>
              <a:t>Agricultura Familiar </a:t>
            </a:r>
            <a:r>
              <a:rPr lang="en-US" sz="3600" b="1" strike="noStrike" spc="-1" dirty="0" smtClean="0">
                <a:solidFill>
                  <a:srgbClr val="2E2D91"/>
                </a:solidFill>
                <a:latin typeface="Arial"/>
                <a:ea typeface="Arial"/>
              </a:rPr>
              <a:t>Campesina</a:t>
            </a:r>
            <a:endParaRPr lang="es-ES" sz="3600" b="1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" name="Google Shape;75;p3" descr="Imagen">
            <a:extLst>
              <a:ext uri="{FF2B5EF4-FFF2-40B4-BE49-F238E27FC236}">
                <a16:creationId xmlns="" xmlns:a16="http://schemas.microsoft.com/office/drawing/2014/main" id="{368A1354-8AE5-D10A-FC46-7B3EB6F3D1E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="" xmlns:a16="http://schemas.microsoft.com/office/drawing/2014/main" id="{3CFCDFA4-1E84-BE1B-511B-0373418E114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1168" t="28602" r="20416" b="11229"/>
          <a:stretch/>
        </p:blipFill>
        <p:spPr>
          <a:xfrm>
            <a:off x="7546707" y="867974"/>
            <a:ext cx="4478218" cy="504897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="" xmlns:a16="http://schemas.microsoft.com/office/drawing/2014/main" id="{D5A93593-B8DA-27D7-D645-E2BEC2BA8AF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1222" t="36606" r="23303" b="10648"/>
          <a:stretch/>
        </p:blipFill>
        <p:spPr>
          <a:xfrm>
            <a:off x="390171" y="970749"/>
            <a:ext cx="4160781" cy="4843425"/>
          </a:xfrm>
          <a:prstGeom prst="rect">
            <a:avLst/>
          </a:prstGeom>
        </p:spPr>
      </p:pic>
      <p:sp>
        <p:nvSpPr>
          <p:cNvPr id="8" name="Rectángulo: esquinas redondeadas 7">
            <a:extLst>
              <a:ext uri="{FF2B5EF4-FFF2-40B4-BE49-F238E27FC236}">
                <a16:creationId xmlns="" xmlns:a16="http://schemas.microsoft.com/office/drawing/2014/main" id="{9811FA93-F237-D72E-20DC-882A1841D606}"/>
              </a:ext>
            </a:extLst>
          </p:cNvPr>
          <p:cNvSpPr/>
          <p:nvPr/>
        </p:nvSpPr>
        <p:spPr>
          <a:xfrm>
            <a:off x="1422400" y="6038633"/>
            <a:ext cx="2423886" cy="477055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tx1"/>
                </a:solidFill>
              </a:rPr>
              <a:t>Parroquia San Lucas</a:t>
            </a:r>
            <a:endParaRPr lang="es-EC" dirty="0">
              <a:solidFill>
                <a:schemeClr val="tx1"/>
              </a:solidFill>
            </a:endParaRPr>
          </a:p>
        </p:txBody>
      </p:sp>
      <p:sp>
        <p:nvSpPr>
          <p:cNvPr id="9" name="Flecha: arriba y abajo 8">
            <a:extLst>
              <a:ext uri="{FF2B5EF4-FFF2-40B4-BE49-F238E27FC236}">
                <a16:creationId xmlns="" xmlns:a16="http://schemas.microsoft.com/office/drawing/2014/main" id="{1DEE8E66-AA8F-024C-54FE-CF171D4294A9}"/>
              </a:ext>
            </a:extLst>
          </p:cNvPr>
          <p:cNvSpPr/>
          <p:nvPr/>
        </p:nvSpPr>
        <p:spPr>
          <a:xfrm>
            <a:off x="2344057" y="5589714"/>
            <a:ext cx="290286" cy="448919"/>
          </a:xfrm>
          <a:prstGeom prst="up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8CEB258B-31AB-C123-A35B-5DEC20AC09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2656" y="2701574"/>
            <a:ext cx="2978394" cy="23929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9508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/>
          <p:cNvSpPr/>
          <p:nvPr/>
        </p:nvSpPr>
        <p:spPr>
          <a:xfrm>
            <a:off x="671399" y="231120"/>
            <a:ext cx="8382953" cy="64633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3600" b="1" strike="noStrike" spc="-1" dirty="0">
                <a:solidFill>
                  <a:srgbClr val="2E2D91"/>
                </a:solidFill>
                <a:latin typeface="Arial"/>
                <a:ea typeface="Arial"/>
              </a:rPr>
              <a:t>Agricultura Familiar </a:t>
            </a:r>
            <a:r>
              <a:rPr lang="en-US" sz="3600" b="1" strike="noStrike" spc="-1" dirty="0" smtClean="0">
                <a:solidFill>
                  <a:srgbClr val="2E2D91"/>
                </a:solidFill>
                <a:latin typeface="Arial"/>
                <a:ea typeface="Arial"/>
              </a:rPr>
              <a:t>Campesina</a:t>
            </a:r>
            <a:endParaRPr lang="es-ES" sz="3600" b="1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" name="Google Shape;75;p3" descr="Imagen"/>
          <p:cNvPicPr/>
          <p:nvPr/>
        </p:nvPicPr>
        <p:blipFill>
          <a:blip r:embed="rId4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="" xmlns:a16="http://schemas.microsoft.com/office/drawing/2014/main" id="{E67FA6BF-AA50-9CBB-8904-D24D009CD0D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1705" t="36823" r="21750" b="11538"/>
          <a:stretch/>
        </p:blipFill>
        <p:spPr>
          <a:xfrm>
            <a:off x="174172" y="903123"/>
            <a:ext cx="4499428" cy="525719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1DDB28CD-E5E7-4033-5F09-C840F7C4101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2762" t="30259" r="22246" b="10108"/>
          <a:stretch/>
        </p:blipFill>
        <p:spPr>
          <a:xfrm>
            <a:off x="7721600" y="903123"/>
            <a:ext cx="4180114" cy="5257197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C20BE837-07F2-B049-5CB8-F3068F9305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8775" y="2818678"/>
            <a:ext cx="3034450" cy="22758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1539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/>
          <p:cNvSpPr/>
          <p:nvPr/>
        </p:nvSpPr>
        <p:spPr>
          <a:xfrm>
            <a:off x="671399" y="231120"/>
            <a:ext cx="8382953" cy="95410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s-ES" sz="2800" b="1" strike="noStrike" spc="-1" dirty="0">
                <a:solidFill>
                  <a:srgbClr val="2E2D91"/>
                </a:solidFill>
                <a:latin typeface="Arial"/>
                <a:ea typeface="Arial"/>
              </a:rPr>
              <a:t>ESTRATEGIA NACIONAL AGROPECUARIA PARA MUJERES RURALES (ENAMR)</a:t>
            </a:r>
            <a:endParaRPr lang="es-ES" sz="2800" b="1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" name="Google Shape;75;p3" descr="Imagen"/>
          <p:cNvPicPr/>
          <p:nvPr/>
        </p:nvPicPr>
        <p:blipFill>
          <a:blip r:embed="rId4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" name="Google Shape;74;p3">
            <a:extLst>
              <a:ext uri="{FF2B5EF4-FFF2-40B4-BE49-F238E27FC236}">
                <a16:creationId xmlns="" xmlns:a16="http://schemas.microsoft.com/office/drawing/2014/main" id="{8D0A38A9-8183-44C0-A9BE-EA494FE4BADE}"/>
              </a:ext>
            </a:extLst>
          </p:cNvPr>
          <p:cNvSpPr/>
          <p:nvPr/>
        </p:nvSpPr>
        <p:spPr>
          <a:xfrm>
            <a:off x="4358647" y="1291705"/>
            <a:ext cx="5008039" cy="553997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 marL="5715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85 Mujeres rurales de la AFC que se capacitan en comunidades de aprendizaje sobre sistemas de producción sostenible y sustentable.</a:t>
            </a:r>
          </a:p>
          <a:p>
            <a:pPr marL="5715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65 Mujeres rurales de la AFC, que transitan hacia sistemas de producción sostenible y sustentable.</a:t>
            </a:r>
          </a:p>
          <a:p>
            <a:pPr marL="5715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65  Mujeres rurales de la AFC, que implementan en sus fincas sistemas agroforestales y crianzas sostenibles y sustentables. </a:t>
            </a:r>
          </a:p>
          <a:p>
            <a:pPr marL="5715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26 mujeres rurales de la AFC que forman parte de un Sistema Participativo de Garantía que permite vincular a la productora rural con el consumo urbano.</a:t>
            </a:r>
          </a:p>
          <a:p>
            <a:pPr marL="5143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s-EC" sz="1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="" xmlns:a16="http://schemas.microsoft.com/office/drawing/2014/main" id="{8765C3A6-FA60-F899-9046-3214453BE70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1527" t="26889" r="22500" b="11457"/>
          <a:stretch/>
        </p:blipFill>
        <p:spPr>
          <a:xfrm>
            <a:off x="474087" y="1200154"/>
            <a:ext cx="3884559" cy="518462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5" r="18908"/>
          <a:stretch/>
        </p:blipFill>
        <p:spPr>
          <a:xfrm>
            <a:off x="9366687" y="836510"/>
            <a:ext cx="2825313" cy="463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29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67;p2"/>
          <p:cNvSpPr/>
          <p:nvPr/>
        </p:nvSpPr>
        <p:spPr>
          <a:xfrm>
            <a:off x="5823284" y="2381830"/>
            <a:ext cx="5686997" cy="83099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s-EC" sz="4800" b="1" i="1" strike="noStrike" spc="-1" dirty="0">
                <a:solidFill>
                  <a:srgbClr val="FFFFFF"/>
                </a:solidFill>
                <a:latin typeface="Arial"/>
                <a:ea typeface="Arial"/>
              </a:rPr>
              <a:t>Dirección Distrital</a:t>
            </a:r>
            <a:endParaRPr lang="es-EC" sz="4800" b="1" strike="noStrike" spc="-1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Google Shape;68;p2"/>
          <p:cNvSpPr/>
          <p:nvPr/>
        </p:nvSpPr>
        <p:spPr>
          <a:xfrm>
            <a:off x="6628532" y="2938673"/>
            <a:ext cx="4370760" cy="76944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5720" rIns="45720" anchor="t">
            <a:spAutoFit/>
          </a:bodyPr>
          <a:lstStyle/>
          <a:p>
            <a:pPr algn="r">
              <a:lnSpc>
                <a:spcPct val="100000"/>
              </a:lnSpc>
              <a:tabLst>
                <a:tab pos="0" algn="l"/>
              </a:tabLst>
            </a:pPr>
            <a:r>
              <a:rPr lang="en-US" sz="4400" b="1" i="1" strike="noStrike" spc="-1" dirty="0">
                <a:solidFill>
                  <a:srgbClr val="E5C400"/>
                </a:solidFill>
                <a:latin typeface="Arial"/>
                <a:ea typeface="Arial"/>
              </a:rPr>
              <a:t>LOJA</a:t>
            </a:r>
            <a:endParaRPr lang="es-ES" sz="4400" b="0" strike="noStrike" spc="-1" dirty="0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22" name="Google Shape;69;p2" descr="Imagen"/>
          <p:cNvPicPr/>
          <p:nvPr/>
        </p:nvPicPr>
        <p:blipFill>
          <a:blip r:embed="rId4"/>
          <a:stretch/>
        </p:blipFill>
        <p:spPr>
          <a:xfrm>
            <a:off x="7147440" y="5972040"/>
            <a:ext cx="4169160" cy="62280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/>
          <p:cNvSpPr/>
          <p:nvPr/>
        </p:nvSpPr>
        <p:spPr>
          <a:xfrm>
            <a:off x="671399" y="231120"/>
            <a:ext cx="8382953" cy="5847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s-EC" sz="3200" b="1" strike="noStrike" spc="-1" dirty="0">
                <a:solidFill>
                  <a:srgbClr val="2E2D91"/>
                </a:solidFill>
                <a:latin typeface="Arial"/>
                <a:ea typeface="Arial"/>
              </a:rPr>
              <a:t>Producción Pecuaria – </a:t>
            </a:r>
            <a:r>
              <a:rPr lang="es-EC" sz="3200" b="1" strike="noStrike" spc="-1" dirty="0" smtClean="0">
                <a:solidFill>
                  <a:srgbClr val="2E2D91"/>
                </a:solidFill>
                <a:latin typeface="Arial"/>
                <a:ea typeface="Arial"/>
              </a:rPr>
              <a:t>PNRSG</a:t>
            </a:r>
            <a:endParaRPr lang="es-EC" sz="32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" name="Google Shape;75;p3" descr="Imagen"/>
          <p:cNvPicPr/>
          <p:nvPr/>
        </p:nvPicPr>
        <p:blipFill>
          <a:blip r:embed="rId4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9D662F0B-04F5-2340-697A-22D45279546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1728" t="36257" r="22672" b="10699"/>
          <a:stretch/>
        </p:blipFill>
        <p:spPr>
          <a:xfrm>
            <a:off x="671399" y="1103740"/>
            <a:ext cx="4350306" cy="506788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="" xmlns:a16="http://schemas.microsoft.com/office/drawing/2014/main" id="{04878374-3BDE-EB2C-9808-230FE22B16BE}"/>
              </a:ext>
            </a:extLst>
          </p:cNvPr>
          <p:cNvSpPr txBox="1"/>
          <p:nvPr/>
        </p:nvSpPr>
        <p:spPr>
          <a:xfrm>
            <a:off x="5021705" y="3400937"/>
            <a:ext cx="6811466" cy="2960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s-ES" sz="1400" dirty="0">
                <a:solidFill>
                  <a:srgbClr val="002060"/>
                </a:solidFill>
                <a:latin typeface="Arial" panose="020B0604020202020204" pitchFamily="34" charset="0"/>
              </a:rPr>
              <a:t>Entrega de 185 paquetes tecnológicos pecuarios.</a:t>
            </a:r>
          </a:p>
          <a:p>
            <a:pPr marL="5715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s-ES" sz="1400" dirty="0">
                <a:solidFill>
                  <a:srgbClr val="002060"/>
                </a:solidFill>
                <a:latin typeface="Arial" panose="020B0604020202020204" pitchFamily="34" charset="0"/>
              </a:rPr>
              <a:t>Entrega de 2 PTP Tractores 91HP</a:t>
            </a:r>
            <a:r>
              <a:rPr lang="es-EC" sz="1400" dirty="0">
                <a:solidFill>
                  <a:srgbClr val="002060"/>
                </a:solidFill>
                <a:latin typeface="Arial" panose="020B0604020202020204" pitchFamily="34" charset="0"/>
              </a:rPr>
              <a:t> (uno con 75% de subvención a </a:t>
            </a:r>
            <a:r>
              <a:rPr lang="es-EC" sz="1400" dirty="0" err="1">
                <a:solidFill>
                  <a:srgbClr val="002060"/>
                </a:solidFill>
                <a:latin typeface="Arial" panose="020B0604020202020204" pitchFamily="34" charset="0"/>
              </a:rPr>
              <a:t>Gonzanamá</a:t>
            </a:r>
            <a:r>
              <a:rPr lang="es-EC" sz="1400" dirty="0">
                <a:solidFill>
                  <a:srgbClr val="002060"/>
                </a:solidFill>
                <a:latin typeface="Arial" panose="020B0604020202020204" pitchFamily="34" charset="0"/>
              </a:rPr>
              <a:t>).</a:t>
            </a:r>
            <a:endParaRPr lang="es-ES" sz="14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marL="5715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s-ES" sz="1400" dirty="0">
                <a:solidFill>
                  <a:srgbClr val="002060"/>
                </a:solidFill>
                <a:latin typeface="Arial" panose="020B0604020202020204" pitchFamily="34" charset="0"/>
              </a:rPr>
              <a:t>Entrega de 180 kits de semilla de pasto y fertilizantes.</a:t>
            </a:r>
          </a:p>
          <a:p>
            <a:pPr marL="5715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s-ES" sz="1400" dirty="0">
                <a:solidFill>
                  <a:srgbClr val="002060"/>
                </a:solidFill>
                <a:latin typeface="Arial" panose="020B0604020202020204" pitchFamily="34" charset="0"/>
              </a:rPr>
              <a:t>Entrega de 180 kits de sistemas silvopastoriles.</a:t>
            </a:r>
          </a:p>
          <a:p>
            <a:pPr marL="5715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s-ES" sz="1400" dirty="0">
                <a:solidFill>
                  <a:srgbClr val="002060"/>
                </a:solidFill>
                <a:latin typeface="Arial" panose="020B0604020202020204" pitchFamily="34" charset="0"/>
              </a:rPr>
              <a:t>Entrega de 5 kits de sales minerales a las EFPP.</a:t>
            </a:r>
          </a:p>
          <a:p>
            <a:pPr marL="5715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s-ES" sz="1400" dirty="0">
                <a:solidFill>
                  <a:srgbClr val="002060"/>
                </a:solidFill>
                <a:latin typeface="Arial" panose="020B0604020202020204" pitchFamily="34" charset="0"/>
              </a:rPr>
              <a:t>Entrega de 9 kits de inseminación artificial a productores de las Asociaciones de Ganaderos de la provincia de Loja.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s-EC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776" y="953813"/>
            <a:ext cx="3837482" cy="2234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123" y="1078686"/>
            <a:ext cx="1549248" cy="21060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909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="" xmlns:a16="http://schemas.microsoft.com/office/drawing/2014/main" id="{6149BC62-AC97-55E7-9419-F28D76A47C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>
            <a:extLst>
              <a:ext uri="{FF2B5EF4-FFF2-40B4-BE49-F238E27FC236}">
                <a16:creationId xmlns="" xmlns:a16="http://schemas.microsoft.com/office/drawing/2014/main" id="{BAD78445-22BF-A037-72C3-90CF42A41163}"/>
              </a:ext>
            </a:extLst>
          </p:cNvPr>
          <p:cNvSpPr/>
          <p:nvPr/>
        </p:nvSpPr>
        <p:spPr>
          <a:xfrm>
            <a:off x="671399" y="231120"/>
            <a:ext cx="8382953" cy="64633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s-EC" sz="3600" b="1" strike="noStrike" spc="-1" dirty="0">
                <a:solidFill>
                  <a:srgbClr val="2E2D91"/>
                </a:solidFill>
                <a:latin typeface="Arial"/>
                <a:ea typeface="Arial"/>
              </a:rPr>
              <a:t>Producción Agrícola </a:t>
            </a:r>
            <a:endParaRPr lang="es-EC" sz="3600" b="1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" name="Google Shape;75;p3" descr="Imagen">
            <a:extLst>
              <a:ext uri="{FF2B5EF4-FFF2-40B4-BE49-F238E27FC236}">
                <a16:creationId xmlns="" xmlns:a16="http://schemas.microsoft.com/office/drawing/2014/main" id="{9FAB216F-713A-487C-157E-B1046BD8355B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="" xmlns:a16="http://schemas.microsoft.com/office/drawing/2014/main" id="{9253CE99-DC16-15AE-34A7-2782891DDC4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1499" t="36630" r="22433" b="11218"/>
          <a:stretch/>
        </p:blipFill>
        <p:spPr>
          <a:xfrm>
            <a:off x="355839" y="961095"/>
            <a:ext cx="4655344" cy="523625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="" xmlns:a16="http://schemas.microsoft.com/office/drawing/2014/main" id="{246EEFF1-1580-C0CE-980F-F8B1B74054D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2291" t="35817" r="22672" b="11132"/>
          <a:stretch/>
        </p:blipFill>
        <p:spPr>
          <a:xfrm>
            <a:off x="7037667" y="961095"/>
            <a:ext cx="4393141" cy="523372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849" y="2344539"/>
            <a:ext cx="2232727" cy="29769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788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="" xmlns:a16="http://schemas.microsoft.com/office/drawing/2014/main" id="{163AD4A7-F1F5-C409-6F3E-7C67C28A2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>
            <a:extLst>
              <a:ext uri="{FF2B5EF4-FFF2-40B4-BE49-F238E27FC236}">
                <a16:creationId xmlns="" xmlns:a16="http://schemas.microsoft.com/office/drawing/2014/main" id="{EFCDF95F-0015-1B09-EA29-98826D680F40}"/>
              </a:ext>
            </a:extLst>
          </p:cNvPr>
          <p:cNvSpPr/>
          <p:nvPr/>
        </p:nvSpPr>
        <p:spPr>
          <a:xfrm>
            <a:off x="671399" y="231120"/>
            <a:ext cx="8382953" cy="64633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s-EC" sz="3600" b="1" strike="noStrike" spc="-1" dirty="0">
                <a:solidFill>
                  <a:srgbClr val="2E2D91"/>
                </a:solidFill>
                <a:latin typeface="Arial"/>
                <a:ea typeface="Arial"/>
              </a:rPr>
              <a:t>Producción Agrícola </a:t>
            </a:r>
            <a:endParaRPr lang="es-EC" sz="3600" b="1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" name="Google Shape;75;p3" descr="Imagen">
            <a:extLst>
              <a:ext uri="{FF2B5EF4-FFF2-40B4-BE49-F238E27FC236}">
                <a16:creationId xmlns="" xmlns:a16="http://schemas.microsoft.com/office/drawing/2014/main" id="{3D3AE6B3-1281-96A3-DEA5-1B5645C6534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043ED21C-000B-D01C-FA45-2B45BA8805E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1949" t="36896" r="21836" b="11451"/>
          <a:stretch/>
        </p:blipFill>
        <p:spPr>
          <a:xfrm>
            <a:off x="7283696" y="1022847"/>
            <a:ext cx="4506304" cy="499207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C5E4CDB5-E6ED-66E0-8C63-786E87F8F66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1770" t="36676" r="21743" b="11488"/>
          <a:stretch/>
        </p:blipFill>
        <p:spPr>
          <a:xfrm>
            <a:off x="671399" y="1168244"/>
            <a:ext cx="4537002" cy="4992076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20"/>
          <a:stretch/>
        </p:blipFill>
        <p:spPr>
          <a:xfrm>
            <a:off x="4981175" y="2758191"/>
            <a:ext cx="2302521" cy="25932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169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="" xmlns:a16="http://schemas.microsoft.com/office/drawing/2014/main" id="{DA286880-D6E3-28AA-F106-76BF6D6F9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>
            <a:extLst>
              <a:ext uri="{FF2B5EF4-FFF2-40B4-BE49-F238E27FC236}">
                <a16:creationId xmlns="" xmlns:a16="http://schemas.microsoft.com/office/drawing/2014/main" id="{1952FBFA-BF47-ADCE-AD74-92AABC8659A2}"/>
              </a:ext>
            </a:extLst>
          </p:cNvPr>
          <p:cNvSpPr/>
          <p:nvPr/>
        </p:nvSpPr>
        <p:spPr>
          <a:xfrm>
            <a:off x="671399" y="231120"/>
            <a:ext cx="8809485" cy="95410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 lvl="0">
              <a:buClr>
                <a:srgbClr val="2E2D91"/>
              </a:buClr>
              <a:buSzPts val="2500"/>
            </a:pPr>
            <a:r>
              <a:rPr lang="es-ES" sz="2800" b="1" dirty="0">
                <a:solidFill>
                  <a:srgbClr val="2E2D91"/>
                </a:solidFill>
              </a:rPr>
              <a:t>Proyecto Integral de Diversificación </a:t>
            </a:r>
            <a:r>
              <a:rPr lang="es-ES" sz="2800" b="1" dirty="0" err="1">
                <a:solidFill>
                  <a:srgbClr val="2E2D91"/>
                </a:solidFill>
              </a:rPr>
              <a:t>Agroproductiva</a:t>
            </a:r>
            <a:r>
              <a:rPr lang="es-ES" sz="2800" b="1" dirty="0">
                <a:solidFill>
                  <a:srgbClr val="2E2D91"/>
                </a:solidFill>
              </a:rPr>
              <a:t> y Reconversión Agrícola (PIDARA)</a:t>
            </a:r>
          </a:p>
        </p:txBody>
      </p:sp>
      <p:pic>
        <p:nvPicPr>
          <p:cNvPr id="24" name="Google Shape;75;p3" descr="Imagen">
            <a:extLst>
              <a:ext uri="{FF2B5EF4-FFF2-40B4-BE49-F238E27FC236}">
                <a16:creationId xmlns="" xmlns:a16="http://schemas.microsoft.com/office/drawing/2014/main" id="{21548FB5-4E73-B76C-72B2-2C0216A20FF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="" xmlns:a16="http://schemas.microsoft.com/office/drawing/2014/main" id="{281C6C44-08A3-A4AD-B201-EA599089164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2233" t="39016" r="22086" b="10874"/>
          <a:stretch/>
        </p:blipFill>
        <p:spPr>
          <a:xfrm>
            <a:off x="3727938" y="1280898"/>
            <a:ext cx="4276580" cy="4691418"/>
          </a:xfrm>
          <a:prstGeom prst="rect">
            <a:avLst/>
          </a:prstGeom>
        </p:spPr>
      </p:pic>
      <p:sp>
        <p:nvSpPr>
          <p:cNvPr id="12" name="Globo: flecha hacia abajo 11">
            <a:extLst>
              <a:ext uri="{FF2B5EF4-FFF2-40B4-BE49-F238E27FC236}">
                <a16:creationId xmlns="" xmlns:a16="http://schemas.microsoft.com/office/drawing/2014/main" id="{D951EFC4-12DD-C5A7-5504-540C129E6759}"/>
              </a:ext>
            </a:extLst>
          </p:cNvPr>
          <p:cNvSpPr/>
          <p:nvPr/>
        </p:nvSpPr>
        <p:spPr>
          <a:xfrm>
            <a:off x="9006910" y="2965427"/>
            <a:ext cx="1927274" cy="1114204"/>
          </a:xfrm>
          <a:prstGeom prst="downArrow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s-EC" sz="1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Costo total: $298.848,17</a:t>
            </a:r>
            <a:endParaRPr lang="es-EC" sz="1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es-EC" dirty="0"/>
          </a:p>
        </p:txBody>
      </p:sp>
      <p:sp>
        <p:nvSpPr>
          <p:cNvPr id="13" name="Rectángulo 12">
            <a:extLst>
              <a:ext uri="{FF2B5EF4-FFF2-40B4-BE49-F238E27FC236}">
                <a16:creationId xmlns="" xmlns:a16="http://schemas.microsoft.com/office/drawing/2014/main" id="{3DE98D69-798C-EA08-446E-C4F0047AF6C6}"/>
              </a:ext>
            </a:extLst>
          </p:cNvPr>
          <p:cNvSpPr/>
          <p:nvPr/>
        </p:nvSpPr>
        <p:spPr>
          <a:xfrm>
            <a:off x="9073664" y="4686238"/>
            <a:ext cx="1860520" cy="6506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 algn="ctr">
              <a:lnSpc>
                <a:spcPct val="107000"/>
              </a:lnSpc>
              <a:spcAft>
                <a:spcPts val="800"/>
              </a:spcAft>
              <a:buSzPts val="1000"/>
              <a:tabLst>
                <a:tab pos="914400" algn="l"/>
              </a:tabLst>
            </a:pPr>
            <a:r>
              <a:rPr lang="es-EC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Times New Roman" panose="02020603050405020304" pitchFamily="18" charset="0"/>
              </a:rPr>
              <a:t>Subvención estatal: $222.295,00</a:t>
            </a:r>
          </a:p>
        </p:txBody>
      </p:sp>
      <p:sp>
        <p:nvSpPr>
          <p:cNvPr id="14" name="Flecha: a la derecha con bandas 13">
            <a:extLst>
              <a:ext uri="{FF2B5EF4-FFF2-40B4-BE49-F238E27FC236}">
                <a16:creationId xmlns="" xmlns:a16="http://schemas.microsoft.com/office/drawing/2014/main" id="{1DA3CB56-70CA-A942-EC89-8E8A0EF2F840}"/>
              </a:ext>
            </a:extLst>
          </p:cNvPr>
          <p:cNvSpPr/>
          <p:nvPr/>
        </p:nvSpPr>
        <p:spPr>
          <a:xfrm>
            <a:off x="7748750" y="3045654"/>
            <a:ext cx="1069145" cy="650631"/>
          </a:xfrm>
          <a:prstGeom prst="stripedRigh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5" name="Globo: flecha derecha 14">
            <a:extLst>
              <a:ext uri="{FF2B5EF4-FFF2-40B4-BE49-F238E27FC236}">
                <a16:creationId xmlns="" xmlns:a16="http://schemas.microsoft.com/office/drawing/2014/main" id="{9BBC6B65-E3E2-EED6-2AA5-A87972FA5C4D}"/>
              </a:ext>
            </a:extLst>
          </p:cNvPr>
          <p:cNvSpPr/>
          <p:nvPr/>
        </p:nvSpPr>
        <p:spPr>
          <a:xfrm>
            <a:off x="617438" y="2305343"/>
            <a:ext cx="3491227" cy="1448972"/>
          </a:xfrm>
          <a:prstGeom prst="rightArrowCallou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Maíz, café, arroz, tomate, papa, pasto, </a:t>
            </a:r>
            <a:r>
              <a:rPr lang="es-EC" dirty="0" err="1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etc</a:t>
            </a:r>
            <a:endParaRPr lang="es-EC" dirty="0">
              <a:solidFill>
                <a:schemeClr val="tx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Globo: flecha derecha 15">
            <a:extLst>
              <a:ext uri="{FF2B5EF4-FFF2-40B4-BE49-F238E27FC236}">
                <a16:creationId xmlns="" xmlns:a16="http://schemas.microsoft.com/office/drawing/2014/main" id="{2D13143D-5C2B-D242-975D-82D00D7F3748}"/>
              </a:ext>
            </a:extLst>
          </p:cNvPr>
          <p:cNvSpPr/>
          <p:nvPr/>
        </p:nvSpPr>
        <p:spPr>
          <a:xfrm>
            <a:off x="669021" y="4079631"/>
            <a:ext cx="3491227" cy="1940278"/>
          </a:xfrm>
          <a:prstGeom prst="rightArrowCallou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s-EC" sz="1600" dirty="0">
                <a:solidFill>
                  <a:schemeClr val="tx1"/>
                </a:solidFill>
                <a:latin typeface="Arial" panose="020B0604020202020204" pitchFamily="34" charset="0"/>
              </a:rPr>
              <a:t>Cantones con mayor entrega: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s-EC" sz="1600" dirty="0">
                <a:solidFill>
                  <a:schemeClr val="tx1"/>
                </a:solidFill>
                <a:latin typeface="Arial" panose="020B0604020202020204" pitchFamily="34" charset="0"/>
              </a:rPr>
              <a:t>Calvas (126), Puyango (139), </a:t>
            </a:r>
            <a:r>
              <a:rPr lang="es-EC" sz="1600" dirty="0" err="1">
                <a:solidFill>
                  <a:schemeClr val="tx1"/>
                </a:solidFill>
                <a:latin typeface="Arial" panose="020B0604020202020204" pitchFamily="34" charset="0"/>
              </a:rPr>
              <a:t>Espindola</a:t>
            </a:r>
            <a:r>
              <a:rPr lang="es-EC" sz="1600" dirty="0">
                <a:solidFill>
                  <a:schemeClr val="tx1"/>
                </a:solidFill>
                <a:latin typeface="Arial" panose="020B0604020202020204" pitchFamily="34" charset="0"/>
              </a:rPr>
              <a:t> (97), </a:t>
            </a:r>
            <a:r>
              <a:rPr lang="es-EC" sz="1600" dirty="0" err="1">
                <a:solidFill>
                  <a:schemeClr val="tx1"/>
                </a:solidFill>
                <a:latin typeface="Arial" panose="020B0604020202020204" pitchFamily="34" charset="0"/>
              </a:rPr>
              <a:t>Sozoranga</a:t>
            </a:r>
            <a:r>
              <a:rPr lang="es-EC" sz="1600" dirty="0">
                <a:solidFill>
                  <a:schemeClr val="tx1"/>
                </a:solidFill>
                <a:latin typeface="Arial" panose="020B0604020202020204" pitchFamily="34" charset="0"/>
              </a:rPr>
              <a:t> (110).</a:t>
            </a:r>
          </a:p>
        </p:txBody>
      </p:sp>
    </p:spTree>
    <p:extLst>
      <p:ext uri="{BB962C8B-B14F-4D97-AF65-F5344CB8AC3E}">
        <p14:creationId xmlns:p14="http://schemas.microsoft.com/office/powerpoint/2010/main" val="271150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="" xmlns:a16="http://schemas.microsoft.com/office/drawing/2014/main" id="{FBEE028E-5A61-8FF5-8646-F6D25341A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>
            <a:extLst>
              <a:ext uri="{FF2B5EF4-FFF2-40B4-BE49-F238E27FC236}">
                <a16:creationId xmlns="" xmlns:a16="http://schemas.microsoft.com/office/drawing/2014/main" id="{9DC09F94-9749-6EB2-9165-275BFC5C0BE2}"/>
              </a:ext>
            </a:extLst>
          </p:cNvPr>
          <p:cNvSpPr/>
          <p:nvPr/>
        </p:nvSpPr>
        <p:spPr>
          <a:xfrm>
            <a:off x="671399" y="231120"/>
            <a:ext cx="8382953" cy="64633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 lvl="0">
              <a:buClr>
                <a:srgbClr val="2E2D91"/>
              </a:buClr>
              <a:buSzPts val="2500"/>
            </a:pPr>
            <a:r>
              <a:rPr lang="es-ES" sz="3600" b="1" dirty="0">
                <a:solidFill>
                  <a:srgbClr val="2E2D91"/>
                </a:solidFill>
              </a:rPr>
              <a:t>Mecanización Agrícola</a:t>
            </a:r>
          </a:p>
        </p:txBody>
      </p:sp>
      <p:pic>
        <p:nvPicPr>
          <p:cNvPr id="24" name="Google Shape;75;p3" descr="Imagen">
            <a:extLst>
              <a:ext uri="{FF2B5EF4-FFF2-40B4-BE49-F238E27FC236}">
                <a16:creationId xmlns="" xmlns:a16="http://schemas.microsoft.com/office/drawing/2014/main" id="{7BDE289D-FDB3-E2E7-2693-EEC944B7ACB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1BD0373D-94F9-91E7-9A1D-5E207DE4EE5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2413" t="35398" r="23432" b="10762"/>
          <a:stretch/>
        </p:blipFill>
        <p:spPr>
          <a:xfrm>
            <a:off x="1110342" y="770841"/>
            <a:ext cx="3955144" cy="4956309"/>
          </a:xfrm>
          <a:prstGeom prst="rect">
            <a:avLst/>
          </a:prstGeom>
        </p:spPr>
      </p:pic>
      <p:sp>
        <p:nvSpPr>
          <p:cNvPr id="9" name="Rectángulo: esquinas redondeadas 8">
            <a:extLst>
              <a:ext uri="{FF2B5EF4-FFF2-40B4-BE49-F238E27FC236}">
                <a16:creationId xmlns="" xmlns:a16="http://schemas.microsoft.com/office/drawing/2014/main" id="{5535DA4F-4784-3927-ED2A-0694858BC912}"/>
              </a:ext>
            </a:extLst>
          </p:cNvPr>
          <p:cNvSpPr/>
          <p:nvPr/>
        </p:nvSpPr>
        <p:spPr>
          <a:xfrm>
            <a:off x="1923143" y="5965486"/>
            <a:ext cx="2540000" cy="69768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4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Asociaciones como Espíndola, Pindal, Saraguro y Loja</a:t>
            </a:r>
            <a:endParaRPr lang="es-EC" sz="1400" dirty="0">
              <a:solidFill>
                <a:schemeClr val="tx1"/>
              </a:solidFill>
            </a:endParaRPr>
          </a:p>
        </p:txBody>
      </p:sp>
      <p:sp>
        <p:nvSpPr>
          <p:cNvPr id="10" name="Flecha: arriba y abajo 9">
            <a:extLst>
              <a:ext uri="{FF2B5EF4-FFF2-40B4-BE49-F238E27FC236}">
                <a16:creationId xmlns="" xmlns:a16="http://schemas.microsoft.com/office/drawing/2014/main" id="{3F127489-D5BE-555D-93B6-B59BBB5BF43D}"/>
              </a:ext>
            </a:extLst>
          </p:cNvPr>
          <p:cNvSpPr/>
          <p:nvPr/>
        </p:nvSpPr>
        <p:spPr>
          <a:xfrm>
            <a:off x="2989944" y="5532090"/>
            <a:ext cx="315685" cy="477053"/>
          </a:xfrm>
          <a:prstGeom prst="upDown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" t="-855" r="-619" b="28638"/>
          <a:stretch/>
        </p:blipFill>
        <p:spPr>
          <a:xfrm>
            <a:off x="6749360" y="3599154"/>
            <a:ext cx="4018355" cy="23473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62"/>
          <a:stretch/>
        </p:blipFill>
        <p:spPr>
          <a:xfrm>
            <a:off x="7772400" y="698723"/>
            <a:ext cx="2995315" cy="25135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305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="" xmlns:a16="http://schemas.microsoft.com/office/drawing/2014/main" id="{731576C4-6C8C-7D0C-B49A-CDAAC2326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>
            <a:extLst>
              <a:ext uri="{FF2B5EF4-FFF2-40B4-BE49-F238E27FC236}">
                <a16:creationId xmlns="" xmlns:a16="http://schemas.microsoft.com/office/drawing/2014/main" id="{59590450-FB26-D057-0655-42EBBFFE04EA}"/>
              </a:ext>
            </a:extLst>
          </p:cNvPr>
          <p:cNvSpPr/>
          <p:nvPr/>
        </p:nvSpPr>
        <p:spPr>
          <a:xfrm>
            <a:off x="671399" y="231120"/>
            <a:ext cx="8382953" cy="5847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 lvl="0">
              <a:buClr>
                <a:srgbClr val="2E2D91"/>
              </a:buClr>
              <a:buSzPts val="2500"/>
            </a:pPr>
            <a:r>
              <a:rPr lang="es-ES" sz="3200" b="1" dirty="0">
                <a:solidFill>
                  <a:srgbClr val="2E2D91"/>
                </a:solidFill>
              </a:rPr>
              <a:t>Fortalecimiento Asociativo Agropecuario</a:t>
            </a:r>
          </a:p>
        </p:txBody>
      </p:sp>
      <p:pic>
        <p:nvPicPr>
          <p:cNvPr id="24" name="Google Shape;75;p3" descr="Imagen">
            <a:extLst>
              <a:ext uri="{FF2B5EF4-FFF2-40B4-BE49-F238E27FC236}">
                <a16:creationId xmlns="" xmlns:a16="http://schemas.microsoft.com/office/drawing/2014/main" id="{E59F9156-0372-3B74-E513-8885488559A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B8A26967-CD86-564D-0247-4C943AD69A2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2454" t="37031" r="21076" b="10914"/>
          <a:stretch/>
        </p:blipFill>
        <p:spPr>
          <a:xfrm>
            <a:off x="816069" y="1009897"/>
            <a:ext cx="4514823" cy="4991837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8B4C28D3-80B2-57C9-3EA4-DB565B00A51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0569" t="34827" r="21458" b="11184"/>
          <a:stretch/>
        </p:blipFill>
        <p:spPr>
          <a:xfrm>
            <a:off x="6316393" y="979450"/>
            <a:ext cx="4656407" cy="5052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43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="" xmlns:a16="http://schemas.microsoft.com/office/drawing/2014/main" id="{7F85A905-9AA2-2585-6518-B11FAE27E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>
            <a:extLst>
              <a:ext uri="{FF2B5EF4-FFF2-40B4-BE49-F238E27FC236}">
                <a16:creationId xmlns="" xmlns:a16="http://schemas.microsoft.com/office/drawing/2014/main" id="{F003CD3F-F771-7B40-8BB1-65DF2B7E8AFF}"/>
              </a:ext>
            </a:extLst>
          </p:cNvPr>
          <p:cNvSpPr/>
          <p:nvPr/>
        </p:nvSpPr>
        <p:spPr>
          <a:xfrm>
            <a:off x="671399" y="231120"/>
            <a:ext cx="8382953" cy="5847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 lvl="0">
              <a:buClr>
                <a:srgbClr val="2E2D91"/>
              </a:buClr>
              <a:buSzPts val="2500"/>
            </a:pPr>
            <a:r>
              <a:rPr lang="es-ES" sz="3200" b="1" dirty="0">
                <a:solidFill>
                  <a:srgbClr val="2E2D91"/>
                </a:solidFill>
              </a:rPr>
              <a:t>Fortalecimiento Asociativo Agropecuario</a:t>
            </a:r>
          </a:p>
        </p:txBody>
      </p:sp>
      <p:pic>
        <p:nvPicPr>
          <p:cNvPr id="24" name="Google Shape;75;p3" descr="Imagen">
            <a:extLst>
              <a:ext uri="{FF2B5EF4-FFF2-40B4-BE49-F238E27FC236}">
                <a16:creationId xmlns="" xmlns:a16="http://schemas.microsoft.com/office/drawing/2014/main" id="{04117E76-F9D6-5C9E-1337-F62EF78AF66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6D1662BF-2C33-CD60-6D92-C48D8E68FE0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2207" t="37819" r="21584" b="11186"/>
          <a:stretch/>
        </p:blipFill>
        <p:spPr>
          <a:xfrm>
            <a:off x="967234" y="1077589"/>
            <a:ext cx="4521984" cy="494674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44E1C300-9BFA-994B-8BC6-F185BC674DD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019" t="35981" r="22948" b="13931"/>
          <a:stretch/>
        </p:blipFill>
        <p:spPr>
          <a:xfrm>
            <a:off x="6901649" y="1028519"/>
            <a:ext cx="4305406" cy="5044885"/>
          </a:xfrm>
          <a:prstGeom prst="rect">
            <a:avLst/>
          </a:prstGeom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2454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/>
          <p:cNvSpPr/>
          <p:nvPr/>
        </p:nvSpPr>
        <p:spPr>
          <a:xfrm>
            <a:off x="671399" y="231120"/>
            <a:ext cx="8382953" cy="64633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s-EC" sz="3600" b="1" strike="noStrike" spc="-1" dirty="0">
                <a:solidFill>
                  <a:srgbClr val="2E2D91"/>
                </a:solidFill>
                <a:latin typeface="Arial"/>
                <a:ea typeface="Arial"/>
              </a:rPr>
              <a:t>Producción</a:t>
            </a:r>
            <a:r>
              <a:rPr lang="en-US" sz="3600" b="1" strike="noStrike" spc="-1" dirty="0">
                <a:solidFill>
                  <a:srgbClr val="2E2D91"/>
                </a:solidFill>
                <a:latin typeface="Arial"/>
                <a:ea typeface="Arial"/>
              </a:rPr>
              <a:t> </a:t>
            </a:r>
            <a:r>
              <a:rPr lang="en-US" sz="3600" b="1" strike="noStrike" spc="-1" dirty="0" err="1">
                <a:solidFill>
                  <a:srgbClr val="2E2D91"/>
                </a:solidFill>
                <a:latin typeface="Arial"/>
                <a:ea typeface="Arial"/>
              </a:rPr>
              <a:t>Forestal</a:t>
            </a:r>
            <a:endParaRPr lang="es-ES" sz="3600" b="1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" name="Google Shape;75;p3" descr="Imagen"/>
          <p:cNvPicPr/>
          <p:nvPr/>
        </p:nvPicPr>
        <p:blipFill>
          <a:blip r:embed="rId4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" name="Imagen 5">
            <a:extLst>
              <a:ext uri="{FF2B5EF4-FFF2-40B4-BE49-F238E27FC236}">
                <a16:creationId xmlns="" xmlns:a16="http://schemas.microsoft.com/office/drawing/2014/main" id="{207BFDF5-7909-F284-E191-4951C0ECB7B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1155" t="32815" r="21730" b="13157"/>
          <a:stretch/>
        </p:blipFill>
        <p:spPr>
          <a:xfrm>
            <a:off x="7140912" y="693981"/>
            <a:ext cx="4882763" cy="5470037"/>
          </a:xfrm>
          <a:prstGeom prst="rect">
            <a:avLst/>
          </a:prstGeom>
        </p:spPr>
      </p:pic>
      <p:pic>
        <p:nvPicPr>
          <p:cNvPr id="8" name="Imagen 9">
            <a:extLst>
              <a:ext uri="{FF2B5EF4-FFF2-40B4-BE49-F238E27FC236}">
                <a16:creationId xmlns="" xmlns:a16="http://schemas.microsoft.com/office/drawing/2014/main" id="{20026A0A-DADA-E52E-B1D8-60255B69E7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895" y="1614630"/>
            <a:ext cx="3021789" cy="22655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decágono 8">
            <a:extLst>
              <a:ext uri="{FF2B5EF4-FFF2-40B4-BE49-F238E27FC236}">
                <a16:creationId xmlns="" xmlns:a16="http://schemas.microsoft.com/office/drawing/2014/main" id="{19D273D7-2A8B-2B55-3F65-1C9C33CC178B}"/>
              </a:ext>
            </a:extLst>
          </p:cNvPr>
          <p:cNvSpPr/>
          <p:nvPr/>
        </p:nvSpPr>
        <p:spPr>
          <a:xfrm>
            <a:off x="4915678" y="4931719"/>
            <a:ext cx="2494873" cy="1452011"/>
          </a:xfrm>
          <a:prstGeom prst="dodec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es-EC" sz="1400" dirty="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es-EC" sz="1400" dirty="0">
              <a:solidFill>
                <a:schemeClr val="tx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s-EC" sz="14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Estimado en valor </a:t>
            </a:r>
            <a:r>
              <a:rPr lang="es-EC" sz="14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económico generado 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s-EC" sz="14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$ 637.428 .</a:t>
            </a:r>
            <a:endParaRPr lang="es-EC" sz="14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C" sz="1400" b="1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EC" sz="14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es-EC" sz="1400" dirty="0">
              <a:solidFill>
                <a:schemeClr val="tx1"/>
              </a:solidFill>
            </a:endParaRPr>
          </a:p>
        </p:txBody>
      </p:sp>
      <p:sp>
        <p:nvSpPr>
          <p:cNvPr id="10" name="Flecha: hacia abajo 9">
            <a:extLst>
              <a:ext uri="{FF2B5EF4-FFF2-40B4-BE49-F238E27FC236}">
                <a16:creationId xmlns="" xmlns:a16="http://schemas.microsoft.com/office/drawing/2014/main" id="{CBA15268-27D3-9433-3870-E6FCE02A4859}"/>
              </a:ext>
            </a:extLst>
          </p:cNvPr>
          <p:cNvSpPr/>
          <p:nvPr/>
        </p:nvSpPr>
        <p:spPr>
          <a:xfrm rot="2806211">
            <a:off x="7357809" y="4696574"/>
            <a:ext cx="376307" cy="758096"/>
          </a:xfrm>
          <a:prstGeom prst="down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pic>
        <p:nvPicPr>
          <p:cNvPr id="12" name="Imagen 11">
            <a:extLst>
              <a:ext uri="{FF2B5EF4-FFF2-40B4-BE49-F238E27FC236}">
                <a16:creationId xmlns="" xmlns:a16="http://schemas.microsoft.com/office/drawing/2014/main" id="{889125AF-9A97-2986-211B-923DDC01811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1870" t="31559" r="22334" b="13712"/>
          <a:stretch/>
        </p:blipFill>
        <p:spPr>
          <a:xfrm>
            <a:off x="317180" y="805009"/>
            <a:ext cx="4049486" cy="515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33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="" xmlns:a16="http://schemas.microsoft.com/office/drawing/2014/main" id="{C4E0AFC1-B35F-834F-D700-56C469A82D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="" xmlns:a16="http://schemas.microsoft.com/office/drawing/2014/main" id="{8E95A4A2-43D6-7A54-9330-2AF326F4F67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008" t="33468" r="21988" b="12948"/>
          <a:stretch/>
        </p:blipFill>
        <p:spPr>
          <a:xfrm>
            <a:off x="7757697" y="801135"/>
            <a:ext cx="3864616" cy="4477223"/>
          </a:xfrm>
          <a:prstGeom prst="rect">
            <a:avLst/>
          </a:prstGeom>
        </p:spPr>
      </p:pic>
      <p:sp>
        <p:nvSpPr>
          <p:cNvPr id="23" name="Google Shape;74;p3">
            <a:extLst>
              <a:ext uri="{FF2B5EF4-FFF2-40B4-BE49-F238E27FC236}">
                <a16:creationId xmlns="" xmlns:a16="http://schemas.microsoft.com/office/drawing/2014/main" id="{D5317354-0091-6B02-A809-FBCA4E90CAE0}"/>
              </a:ext>
            </a:extLst>
          </p:cNvPr>
          <p:cNvSpPr/>
          <p:nvPr/>
        </p:nvSpPr>
        <p:spPr>
          <a:xfrm>
            <a:off x="671399" y="231120"/>
            <a:ext cx="8777401" cy="64633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 lvl="0">
              <a:buClr>
                <a:srgbClr val="2E2D91"/>
              </a:buClr>
              <a:buSzPts val="2500"/>
            </a:pPr>
            <a:r>
              <a:rPr lang="es-EC" sz="3600" b="1" dirty="0">
                <a:solidFill>
                  <a:srgbClr val="2E2D91"/>
                </a:solidFill>
              </a:rPr>
              <a:t>Registro Productor Comerciante (RPC)</a:t>
            </a:r>
          </a:p>
        </p:txBody>
      </p:sp>
      <p:pic>
        <p:nvPicPr>
          <p:cNvPr id="24" name="Google Shape;75;p3" descr="Imagen">
            <a:extLst>
              <a:ext uri="{FF2B5EF4-FFF2-40B4-BE49-F238E27FC236}">
                <a16:creationId xmlns="" xmlns:a16="http://schemas.microsoft.com/office/drawing/2014/main" id="{7D4969BD-1377-7159-D1F8-9E84CBA347B1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0BE9C9CC-D643-8C1E-FB0F-8EB95C4DA1C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1621" t="33312" r="21730" b="14151"/>
          <a:stretch/>
        </p:blipFill>
        <p:spPr>
          <a:xfrm>
            <a:off x="569687" y="846872"/>
            <a:ext cx="3872664" cy="4292429"/>
          </a:xfrm>
          <a:prstGeom prst="rect">
            <a:avLst/>
          </a:prstGeom>
        </p:spPr>
      </p:pic>
      <p:sp>
        <p:nvSpPr>
          <p:cNvPr id="14" name="Rectángulo: esquinas redondeadas 13">
            <a:extLst>
              <a:ext uri="{FF2B5EF4-FFF2-40B4-BE49-F238E27FC236}">
                <a16:creationId xmlns="" xmlns:a16="http://schemas.microsoft.com/office/drawing/2014/main" id="{FFFE64DF-7940-0764-EE64-AF1B7E2EC87A}"/>
              </a:ext>
            </a:extLst>
          </p:cNvPr>
          <p:cNvSpPr/>
          <p:nvPr/>
        </p:nvSpPr>
        <p:spPr>
          <a:xfrm>
            <a:off x="1159275" y="5170278"/>
            <a:ext cx="7302141" cy="159064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2D91"/>
              </a:buClr>
              <a:buSzPts val="2500"/>
              <a:buFont typeface="Wingdings" panose="05000000000000000000" pitchFamily="2" charset="2"/>
              <a:buChar char="Ø"/>
            </a:pPr>
            <a:r>
              <a:rPr lang="es-EC" sz="1400" dirty="0">
                <a:solidFill>
                  <a:srgbClr val="2E2D91"/>
                </a:solidFill>
              </a:rPr>
              <a:t>Regularización de 6 </a:t>
            </a:r>
            <a:r>
              <a:rPr lang="es-EC" sz="1400" dirty="0" err="1">
                <a:solidFill>
                  <a:srgbClr val="2E2D91"/>
                </a:solidFill>
              </a:rPr>
              <a:t>piladoras</a:t>
            </a:r>
            <a:r>
              <a:rPr lang="es-EC" sz="1400" dirty="0">
                <a:solidFill>
                  <a:srgbClr val="2E2D91"/>
                </a:solidFill>
              </a:rPr>
              <a:t> y 7 procesadoras de arroz</a:t>
            </a:r>
            <a:endParaRPr lang="en-US" sz="1400" dirty="0">
              <a:solidFill>
                <a:srgbClr val="2E2D91"/>
              </a:solidFill>
            </a:endParaRPr>
          </a:p>
          <a:p>
            <a:pPr marL="342900" indent="-342900">
              <a:buClr>
                <a:srgbClr val="2E2D91"/>
              </a:buClr>
              <a:buSzPts val="2500"/>
              <a:buFont typeface="Wingdings" panose="05000000000000000000" pitchFamily="2" charset="2"/>
              <a:buChar char="Ø"/>
            </a:pPr>
            <a:r>
              <a:rPr lang="es-EC" sz="1400" dirty="0">
                <a:solidFill>
                  <a:srgbClr val="2E2D91"/>
                </a:solidFill>
              </a:rPr>
              <a:t>556 inspecciones en el cultivo de arroz con un total de 2 902,25 hectáreas en el cantón de Zapotillo y Macará.</a:t>
            </a:r>
          </a:p>
          <a:p>
            <a:pPr marL="342900" indent="-342900">
              <a:buClr>
                <a:srgbClr val="2E2D91"/>
              </a:buClr>
              <a:buSzPts val="2500"/>
              <a:buFont typeface="Wingdings" panose="05000000000000000000" pitchFamily="2" charset="2"/>
              <a:buChar char="Ø"/>
            </a:pPr>
            <a:r>
              <a:rPr lang="es-EC" sz="1400" dirty="0">
                <a:solidFill>
                  <a:srgbClr val="2E2D91"/>
                </a:solidFill>
              </a:rPr>
              <a:t>719 Inspecciones en cultivo de cebolla en el cantón Zapotillo con un total de 464,42 hectáreas</a:t>
            </a:r>
          </a:p>
          <a:p>
            <a:pPr marL="342900" indent="-342900">
              <a:buClr>
                <a:srgbClr val="2E2D91"/>
              </a:buClr>
              <a:buSzPts val="2500"/>
              <a:buFont typeface="Wingdings" panose="05000000000000000000" pitchFamily="2" charset="2"/>
              <a:buChar char="Ø"/>
            </a:pPr>
            <a:r>
              <a:rPr lang="es-EC" sz="1400" dirty="0">
                <a:solidFill>
                  <a:srgbClr val="2E2D91"/>
                </a:solidFill>
              </a:rPr>
              <a:t>1 operativo conjunto de control a </a:t>
            </a:r>
            <a:r>
              <a:rPr lang="es-EC" sz="1400" dirty="0" err="1">
                <a:solidFill>
                  <a:srgbClr val="2E2D91"/>
                </a:solidFill>
              </a:rPr>
              <a:t>piladoras</a:t>
            </a:r>
            <a:r>
              <a:rPr lang="es-EC" sz="1400" dirty="0">
                <a:solidFill>
                  <a:srgbClr val="2E2D91"/>
                </a:solidFill>
              </a:rPr>
              <a:t> y procesadoras de arroz en Macará (con SENAE y Jefatura Política).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59" t="28396" r="41885" b="24829"/>
          <a:stretch/>
        </p:blipFill>
        <p:spPr>
          <a:xfrm>
            <a:off x="6477001" y="926313"/>
            <a:ext cx="1536700" cy="395895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90" r="20403" b="-2678"/>
          <a:stretch/>
        </p:blipFill>
        <p:spPr>
          <a:xfrm>
            <a:off x="4442351" y="1407027"/>
            <a:ext cx="1832854" cy="33173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395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="" xmlns:a16="http://schemas.microsoft.com/office/drawing/2014/main" id="{C4E0AFC1-B35F-834F-D700-56C469A82D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4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76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/>
          <p:cNvSpPr/>
          <p:nvPr/>
        </p:nvSpPr>
        <p:spPr>
          <a:xfrm>
            <a:off x="1561977" y="381806"/>
            <a:ext cx="8069950" cy="95410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s-EC" sz="2800" b="1" strike="noStrike" spc="-1" dirty="0">
                <a:solidFill>
                  <a:srgbClr val="2E2D91"/>
                </a:solidFill>
                <a:latin typeface="Arial"/>
                <a:ea typeface="Arial"/>
              </a:rPr>
              <a:t>Dirección Distrital de Loja del Ministerio de Agricultura y Ganadería</a:t>
            </a:r>
            <a:endParaRPr lang="es-EC" sz="2800" b="1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" name="Google Shape;75;p3" descr="Imagen"/>
          <p:cNvPicPr/>
          <p:nvPr/>
        </p:nvPicPr>
        <p:blipFill>
          <a:blip r:embed="rId4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" name="Google Shape;74;p3">
            <a:extLst>
              <a:ext uri="{FF2B5EF4-FFF2-40B4-BE49-F238E27FC236}">
                <a16:creationId xmlns="" xmlns:a16="http://schemas.microsoft.com/office/drawing/2014/main" id="{F1649AC2-F7FB-41BC-95C0-BFB9586574E8}"/>
              </a:ext>
            </a:extLst>
          </p:cNvPr>
          <p:cNvSpPr/>
          <p:nvPr/>
        </p:nvSpPr>
        <p:spPr>
          <a:xfrm>
            <a:off x="1028701" y="1394265"/>
            <a:ext cx="10433956" cy="45243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 marL="228600" algn="just">
              <a:lnSpc>
                <a:spcPct val="150000"/>
              </a:lnSpc>
            </a:pPr>
            <a:r>
              <a:rPr lang="es-EC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La Dirección Distrital del Loja es una institución </a:t>
            </a:r>
            <a:r>
              <a:rPr lang="es-ES" sz="24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que </a:t>
            </a:r>
            <a:r>
              <a:rPr lang="es-E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promueve el desarrollo agropecuario y rural, fomentando la productividad, competitividad y sostenibilidad del sector, con responsabilidad ambiental y bienestar social. Esto implica la implementación de políticas, planes y programas que impulsen la producción, la comercialización y el procesamiento de productos agropecuarios, así como la asistencia técnica a productores y la mejora de la calidad de vida de las comunidades rurales.</a:t>
            </a:r>
            <a:endParaRPr lang="es-EC" sz="24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86;p5" descr="Imagen 6"/>
          <p:cNvPicPr/>
          <p:nvPr/>
        </p:nvPicPr>
        <p:blipFill>
          <a:blip r:embed="rId4"/>
          <a:stretch/>
        </p:blipFill>
        <p:spPr>
          <a:xfrm>
            <a:off x="1627920" y="2137680"/>
            <a:ext cx="3447360" cy="2582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8" name="Google Shape;87;p5" descr="Imagen"/>
          <p:cNvPicPr/>
          <p:nvPr/>
        </p:nvPicPr>
        <p:blipFill>
          <a:blip r:embed="rId5"/>
          <a:stretch/>
        </p:blipFill>
        <p:spPr>
          <a:xfrm>
            <a:off x="6724440" y="2547000"/>
            <a:ext cx="3830400" cy="176364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="" xmlns:a16="http://schemas.microsoft.com/office/drawing/2014/main" id="{FD4F462A-ECE7-0AEB-AF23-24BA6BB5D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>
            <a:extLst>
              <a:ext uri="{FF2B5EF4-FFF2-40B4-BE49-F238E27FC236}">
                <a16:creationId xmlns="" xmlns:a16="http://schemas.microsoft.com/office/drawing/2014/main" id="{9D5730B6-E182-B171-3C34-F6F6870765F9}"/>
              </a:ext>
            </a:extLst>
          </p:cNvPr>
          <p:cNvSpPr/>
          <p:nvPr/>
        </p:nvSpPr>
        <p:spPr>
          <a:xfrm>
            <a:off x="671399" y="231120"/>
            <a:ext cx="8980601" cy="46166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 algn="ctr">
              <a:tabLst>
                <a:tab pos="0" algn="l"/>
              </a:tabLst>
            </a:pPr>
            <a:r>
              <a:rPr lang="es-ES" sz="2400" b="1" spc="-1" dirty="0">
                <a:solidFill>
                  <a:srgbClr val="2E2D91"/>
                </a:solidFill>
                <a:ea typeface="Arial"/>
              </a:rPr>
              <a:t>Estructura orgánica de la entidad operativa desconcentrada</a:t>
            </a:r>
          </a:p>
        </p:txBody>
      </p:sp>
      <p:pic>
        <p:nvPicPr>
          <p:cNvPr id="24" name="Google Shape;75;p3" descr="Imagen">
            <a:extLst>
              <a:ext uri="{FF2B5EF4-FFF2-40B4-BE49-F238E27FC236}">
                <a16:creationId xmlns="" xmlns:a16="http://schemas.microsoft.com/office/drawing/2014/main" id="{E71BC66D-7BE2-6244-ADEE-692845DA938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9034568" y="6272173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146" name="Grupo 145">
            <a:extLst>
              <a:ext uri="{FF2B5EF4-FFF2-40B4-BE49-F238E27FC236}">
                <a16:creationId xmlns="" xmlns:a16="http://schemas.microsoft.com/office/drawing/2014/main" id="{8DBBB85B-1CE5-0ED7-327B-4382C2CD70A0}"/>
              </a:ext>
            </a:extLst>
          </p:cNvPr>
          <p:cNvGrpSpPr/>
          <p:nvPr/>
        </p:nvGrpSpPr>
        <p:grpSpPr>
          <a:xfrm>
            <a:off x="671399" y="783877"/>
            <a:ext cx="10900955" cy="5712756"/>
            <a:chOff x="690524" y="711081"/>
            <a:chExt cx="10900955" cy="5712756"/>
          </a:xfrm>
        </p:grpSpPr>
        <p:cxnSp>
          <p:nvCxnSpPr>
            <p:cNvPr id="130" name="Conector recto 129">
              <a:extLst>
                <a:ext uri="{FF2B5EF4-FFF2-40B4-BE49-F238E27FC236}">
                  <a16:creationId xmlns="" xmlns:a16="http://schemas.microsoft.com/office/drawing/2014/main" id="{A9761F63-6A35-22DD-85BD-32D775087470}"/>
                </a:ext>
              </a:extLst>
            </p:cNvPr>
            <p:cNvCxnSpPr>
              <a:cxnSpLocks/>
            </p:cNvCxnSpPr>
            <p:nvPr/>
          </p:nvCxnSpPr>
          <p:spPr>
            <a:xfrm>
              <a:off x="6651793" y="4891078"/>
              <a:ext cx="419422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>
              <a:extLst>
                <a:ext uri="{FF2B5EF4-FFF2-40B4-BE49-F238E27FC236}">
                  <a16:creationId xmlns="" xmlns:a16="http://schemas.microsoft.com/office/drawing/2014/main" id="{47CA603B-E8AF-3DE4-3595-307BA6C16A8C}"/>
                </a:ext>
              </a:extLst>
            </p:cNvPr>
            <p:cNvCxnSpPr>
              <a:cxnSpLocks/>
            </p:cNvCxnSpPr>
            <p:nvPr/>
          </p:nvCxnSpPr>
          <p:spPr>
            <a:xfrm>
              <a:off x="10222089" y="3851549"/>
              <a:ext cx="0" cy="168813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>
              <a:extLst>
                <a:ext uri="{FF2B5EF4-FFF2-40B4-BE49-F238E27FC236}">
                  <a16:creationId xmlns="" xmlns:a16="http://schemas.microsoft.com/office/drawing/2014/main" id="{B8D8E631-5C2E-664A-D71E-EEFE968A9539}"/>
                </a:ext>
              </a:extLst>
            </p:cNvPr>
            <p:cNvCxnSpPr>
              <a:cxnSpLocks/>
            </p:cNvCxnSpPr>
            <p:nvPr/>
          </p:nvCxnSpPr>
          <p:spPr>
            <a:xfrm>
              <a:off x="10250224" y="4388545"/>
              <a:ext cx="0" cy="168813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ector recto 9">
              <a:extLst>
                <a:ext uri="{FF2B5EF4-FFF2-40B4-BE49-F238E27FC236}">
                  <a16:creationId xmlns="" xmlns:a16="http://schemas.microsoft.com/office/drawing/2014/main" id="{EB26AE74-AD56-4557-6FBF-74D31C7E595A}"/>
                </a:ext>
              </a:extLst>
            </p:cNvPr>
            <p:cNvCxnSpPr>
              <a:cxnSpLocks/>
            </p:cNvCxnSpPr>
            <p:nvPr/>
          </p:nvCxnSpPr>
          <p:spPr>
            <a:xfrm>
              <a:off x="5559488" y="1460244"/>
              <a:ext cx="0" cy="1209821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>
              <a:extLst>
                <a:ext uri="{FF2B5EF4-FFF2-40B4-BE49-F238E27FC236}">
                  <a16:creationId xmlns="" xmlns:a16="http://schemas.microsoft.com/office/drawing/2014/main" id="{BE317AF1-4A32-25E9-A287-770C4F619E5A}"/>
                </a:ext>
              </a:extLst>
            </p:cNvPr>
            <p:cNvCxnSpPr>
              <a:cxnSpLocks/>
            </p:cNvCxnSpPr>
            <p:nvPr/>
          </p:nvCxnSpPr>
          <p:spPr>
            <a:xfrm>
              <a:off x="5582795" y="1739866"/>
              <a:ext cx="1344888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>
              <a:extLst>
                <a:ext uri="{FF2B5EF4-FFF2-40B4-BE49-F238E27FC236}">
                  <a16:creationId xmlns="" xmlns:a16="http://schemas.microsoft.com/office/drawing/2014/main" id="{EF311889-13BE-91AB-5B3A-322AE3253D52}"/>
                </a:ext>
              </a:extLst>
            </p:cNvPr>
            <p:cNvCxnSpPr>
              <a:cxnSpLocks/>
            </p:cNvCxnSpPr>
            <p:nvPr/>
          </p:nvCxnSpPr>
          <p:spPr>
            <a:xfrm>
              <a:off x="5582795" y="2098843"/>
              <a:ext cx="1371576" cy="18164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>
              <a:extLst>
                <a:ext uri="{FF2B5EF4-FFF2-40B4-BE49-F238E27FC236}">
                  <a16:creationId xmlns="" xmlns:a16="http://schemas.microsoft.com/office/drawing/2014/main" id="{48F2B564-2977-692B-9A5A-5342F19679BA}"/>
                </a:ext>
              </a:extLst>
            </p:cNvPr>
            <p:cNvCxnSpPr>
              <a:cxnSpLocks/>
            </p:cNvCxnSpPr>
            <p:nvPr/>
          </p:nvCxnSpPr>
          <p:spPr>
            <a:xfrm>
              <a:off x="5582795" y="2469996"/>
              <a:ext cx="1371577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>
              <a:extLst>
                <a:ext uri="{FF2B5EF4-FFF2-40B4-BE49-F238E27FC236}">
                  <a16:creationId xmlns="" xmlns:a16="http://schemas.microsoft.com/office/drawing/2014/main" id="{494CA33A-5E57-2849-958E-69BB481832B0}"/>
                </a:ext>
              </a:extLst>
            </p:cNvPr>
            <p:cNvCxnSpPr>
              <a:cxnSpLocks/>
            </p:cNvCxnSpPr>
            <p:nvPr/>
          </p:nvCxnSpPr>
          <p:spPr>
            <a:xfrm>
              <a:off x="4977618" y="2077330"/>
              <a:ext cx="546123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>
              <a:extLst>
                <a:ext uri="{FF2B5EF4-FFF2-40B4-BE49-F238E27FC236}">
                  <a16:creationId xmlns="" xmlns:a16="http://schemas.microsoft.com/office/drawing/2014/main" id="{A481F5FF-CD70-3B6E-BA77-FE53F5D194FF}"/>
                </a:ext>
              </a:extLst>
            </p:cNvPr>
            <p:cNvCxnSpPr>
              <a:cxnSpLocks/>
            </p:cNvCxnSpPr>
            <p:nvPr/>
          </p:nvCxnSpPr>
          <p:spPr>
            <a:xfrm>
              <a:off x="10222089" y="2686929"/>
              <a:ext cx="0" cy="168813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Grupo 79">
              <a:extLst>
                <a:ext uri="{FF2B5EF4-FFF2-40B4-BE49-F238E27FC236}">
                  <a16:creationId xmlns="" xmlns:a16="http://schemas.microsoft.com/office/drawing/2014/main" id="{2196FC45-C9E8-332C-1598-896CF37B4247}"/>
                </a:ext>
              </a:extLst>
            </p:cNvPr>
            <p:cNvGrpSpPr/>
            <p:nvPr/>
          </p:nvGrpSpPr>
          <p:grpSpPr>
            <a:xfrm>
              <a:off x="690524" y="711081"/>
              <a:ext cx="10900955" cy="5712756"/>
              <a:chOff x="653148" y="711080"/>
              <a:chExt cx="10900955" cy="5712756"/>
            </a:xfrm>
          </p:grpSpPr>
          <p:sp>
            <p:nvSpPr>
              <p:cNvPr id="81" name="Forma libre: forma 80">
                <a:extLst>
                  <a:ext uri="{FF2B5EF4-FFF2-40B4-BE49-F238E27FC236}">
                    <a16:creationId xmlns="" xmlns:a16="http://schemas.microsoft.com/office/drawing/2014/main" id="{9FAC9571-4D50-989B-0740-0113D2E81158}"/>
                  </a:ext>
                </a:extLst>
              </p:cNvPr>
              <p:cNvSpPr/>
              <p:nvPr/>
            </p:nvSpPr>
            <p:spPr>
              <a:xfrm>
                <a:off x="5315575" y="1489636"/>
                <a:ext cx="238816" cy="102231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1022313"/>
                    </a:lnTo>
                    <a:lnTo>
                      <a:pt x="238816" y="1022313"/>
                    </a:lnTo>
                  </a:path>
                </a:pathLst>
              </a:custGeom>
              <a:noFill/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-110000"/>
            </p:spPr>
            <p:style>
              <a:lnRef idx="2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6">
                  <a:tint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2" name="Forma libre: forma 81">
                <a:extLst>
                  <a:ext uri="{FF2B5EF4-FFF2-40B4-BE49-F238E27FC236}">
                    <a16:creationId xmlns="" xmlns:a16="http://schemas.microsoft.com/office/drawing/2014/main" id="{7EA5FA78-060A-0C5B-49AE-F78C21A6D0A7}"/>
                  </a:ext>
                </a:extLst>
              </p:cNvPr>
              <p:cNvSpPr/>
              <p:nvPr/>
            </p:nvSpPr>
            <p:spPr>
              <a:xfrm>
                <a:off x="5315575" y="1489636"/>
                <a:ext cx="229846" cy="69614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696145"/>
                    </a:lnTo>
                    <a:lnTo>
                      <a:pt x="229846" y="696145"/>
                    </a:lnTo>
                  </a:path>
                </a:pathLst>
              </a:custGeom>
              <a:noFill/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-110000"/>
            </p:spPr>
            <p:style>
              <a:lnRef idx="2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6">
                  <a:tint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3" name="Forma libre: forma 82">
                <a:extLst>
                  <a:ext uri="{FF2B5EF4-FFF2-40B4-BE49-F238E27FC236}">
                    <a16:creationId xmlns="" xmlns:a16="http://schemas.microsoft.com/office/drawing/2014/main" id="{09C3B75A-250E-617F-9895-78F4E5863F48}"/>
                  </a:ext>
                </a:extLst>
              </p:cNvPr>
              <p:cNvSpPr/>
              <p:nvPr/>
            </p:nvSpPr>
            <p:spPr>
              <a:xfrm>
                <a:off x="5315575" y="1489636"/>
                <a:ext cx="231244" cy="319801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319801"/>
                    </a:lnTo>
                    <a:lnTo>
                      <a:pt x="231244" y="319801"/>
                    </a:lnTo>
                  </a:path>
                </a:pathLst>
              </a:custGeom>
              <a:noFill/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-110000"/>
            </p:spPr>
            <p:style>
              <a:lnRef idx="2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6">
                  <a:tint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4" name="Forma libre: forma 83">
                <a:extLst>
                  <a:ext uri="{FF2B5EF4-FFF2-40B4-BE49-F238E27FC236}">
                    <a16:creationId xmlns="" xmlns:a16="http://schemas.microsoft.com/office/drawing/2014/main" id="{F1F638A4-45BC-6EBE-4901-22306358E519}"/>
                  </a:ext>
                </a:extLst>
              </p:cNvPr>
              <p:cNvSpPr/>
              <p:nvPr/>
            </p:nvSpPr>
            <p:spPr>
              <a:xfrm>
                <a:off x="4961517" y="1489636"/>
                <a:ext cx="354058" cy="674514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354058" y="0"/>
                    </a:moveTo>
                    <a:lnTo>
                      <a:pt x="354058" y="674514"/>
                    </a:lnTo>
                    <a:lnTo>
                      <a:pt x="0" y="674514"/>
                    </a:lnTo>
                  </a:path>
                </a:pathLst>
              </a:custGeom>
              <a:noFill/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-110000"/>
            </p:spPr>
            <p:style>
              <a:lnRef idx="2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6">
                  <a:tint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5" name="Forma libre: forma 84">
                <a:extLst>
                  <a:ext uri="{FF2B5EF4-FFF2-40B4-BE49-F238E27FC236}">
                    <a16:creationId xmlns="" xmlns:a16="http://schemas.microsoft.com/office/drawing/2014/main" id="{DB4A27A3-5976-BE88-FEFE-77EB1F2C884A}"/>
                  </a:ext>
                </a:extLst>
              </p:cNvPr>
              <p:cNvSpPr/>
              <p:nvPr/>
            </p:nvSpPr>
            <p:spPr>
              <a:xfrm>
                <a:off x="9015253" y="3267004"/>
                <a:ext cx="482348" cy="2075280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2075280"/>
                    </a:lnTo>
                    <a:lnTo>
                      <a:pt x="482348" y="2075280"/>
                    </a:lnTo>
                  </a:path>
                </a:pathLst>
              </a:custGeom>
              <a:noFill/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-110000"/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6">
                  <a:tint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6" name="Forma libre: forma 85">
                <a:extLst>
                  <a:ext uri="{FF2B5EF4-FFF2-40B4-BE49-F238E27FC236}">
                    <a16:creationId xmlns="" xmlns:a16="http://schemas.microsoft.com/office/drawing/2014/main" id="{15385875-8A85-279E-D655-1390BEDC376D}"/>
                  </a:ext>
                </a:extLst>
              </p:cNvPr>
              <p:cNvSpPr/>
              <p:nvPr/>
            </p:nvSpPr>
            <p:spPr>
              <a:xfrm>
                <a:off x="9015253" y="3267004"/>
                <a:ext cx="370794" cy="1507067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1507067"/>
                    </a:lnTo>
                    <a:lnTo>
                      <a:pt x="370794" y="1507067"/>
                    </a:lnTo>
                  </a:path>
                </a:pathLst>
              </a:custGeom>
              <a:noFill/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-110000"/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6">
                  <a:tint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7" name="Forma libre: forma 86">
                <a:extLst>
                  <a:ext uri="{FF2B5EF4-FFF2-40B4-BE49-F238E27FC236}">
                    <a16:creationId xmlns="" xmlns:a16="http://schemas.microsoft.com/office/drawing/2014/main" id="{BEB14C39-2445-91C0-B186-4CF69C5781B3}"/>
                  </a:ext>
                </a:extLst>
              </p:cNvPr>
              <p:cNvSpPr/>
              <p:nvPr/>
            </p:nvSpPr>
            <p:spPr>
              <a:xfrm>
                <a:off x="9015253" y="3267004"/>
                <a:ext cx="370794" cy="958424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958424"/>
                    </a:lnTo>
                    <a:lnTo>
                      <a:pt x="370794" y="958424"/>
                    </a:lnTo>
                  </a:path>
                </a:pathLst>
              </a:custGeom>
              <a:noFill/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-110000"/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6">
                  <a:tint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8" name="Forma libre: forma 87">
                <a:extLst>
                  <a:ext uri="{FF2B5EF4-FFF2-40B4-BE49-F238E27FC236}">
                    <a16:creationId xmlns="" xmlns:a16="http://schemas.microsoft.com/office/drawing/2014/main" id="{6A1B5358-E167-829C-0FB2-796BF0788D28}"/>
                  </a:ext>
                </a:extLst>
              </p:cNvPr>
              <p:cNvSpPr/>
              <p:nvPr/>
            </p:nvSpPr>
            <p:spPr>
              <a:xfrm>
                <a:off x="9015253" y="3267004"/>
                <a:ext cx="412111" cy="406568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406568"/>
                    </a:lnTo>
                    <a:lnTo>
                      <a:pt x="412111" y="406568"/>
                    </a:lnTo>
                  </a:path>
                </a:pathLst>
              </a:custGeom>
              <a:noFill/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-110000"/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6">
                  <a:tint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9" name="Forma libre: forma 88">
                <a:extLst>
                  <a:ext uri="{FF2B5EF4-FFF2-40B4-BE49-F238E27FC236}">
                    <a16:creationId xmlns="" xmlns:a16="http://schemas.microsoft.com/office/drawing/2014/main" id="{D6F8391B-686F-E2AF-5E71-C766A2D9AB5F}"/>
                  </a:ext>
                </a:extLst>
              </p:cNvPr>
              <p:cNvSpPr/>
              <p:nvPr/>
            </p:nvSpPr>
            <p:spPr>
              <a:xfrm>
                <a:off x="5486365" y="1489636"/>
                <a:ext cx="4657265" cy="1253162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1282678"/>
                    </a:lnTo>
                    <a:lnTo>
                      <a:pt x="4828056" y="1282678"/>
                    </a:lnTo>
                    <a:lnTo>
                      <a:pt x="4828056" y="1368534"/>
                    </a:lnTo>
                  </a:path>
                </a:pathLst>
              </a:custGeom>
              <a:noFill/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-110000"/>
            </p:spPr>
            <p:style>
              <a:lnRef idx="2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6">
                  <a:tint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90" name="Forma libre: forma 89">
                <a:extLst>
                  <a:ext uri="{FF2B5EF4-FFF2-40B4-BE49-F238E27FC236}">
                    <a16:creationId xmlns="" xmlns:a16="http://schemas.microsoft.com/office/drawing/2014/main" id="{FB02E9DB-3F8C-0D04-17A2-CD2E821BC8BD}"/>
                  </a:ext>
                </a:extLst>
              </p:cNvPr>
              <p:cNvSpPr/>
              <p:nvPr/>
            </p:nvSpPr>
            <p:spPr>
              <a:xfrm>
                <a:off x="4146647" y="3301608"/>
                <a:ext cx="400582" cy="2627962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2627962"/>
                    </a:lnTo>
                    <a:lnTo>
                      <a:pt x="400582" y="2627962"/>
                    </a:lnTo>
                  </a:path>
                </a:pathLst>
              </a:custGeom>
              <a:noFill/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-110000"/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6">
                  <a:tint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91" name="Forma libre: forma 90">
                <a:extLst>
                  <a:ext uri="{FF2B5EF4-FFF2-40B4-BE49-F238E27FC236}">
                    <a16:creationId xmlns="" xmlns:a16="http://schemas.microsoft.com/office/drawing/2014/main" id="{B0F0CA69-D657-E5CB-A94C-B83AF96B00DE}"/>
                  </a:ext>
                </a:extLst>
              </p:cNvPr>
              <p:cNvSpPr/>
              <p:nvPr/>
            </p:nvSpPr>
            <p:spPr>
              <a:xfrm>
                <a:off x="4651851" y="5068697"/>
                <a:ext cx="679807" cy="402627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402627"/>
                    </a:lnTo>
                    <a:lnTo>
                      <a:pt x="679807" y="402627"/>
                    </a:lnTo>
                  </a:path>
                </a:pathLst>
              </a:custGeom>
              <a:noFill/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-110000"/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6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93" name="Forma libre: forma 92">
                <a:extLst>
                  <a:ext uri="{FF2B5EF4-FFF2-40B4-BE49-F238E27FC236}">
                    <a16:creationId xmlns="" xmlns:a16="http://schemas.microsoft.com/office/drawing/2014/main" id="{CE745FFF-03ED-BCB0-7513-C5C0AB1D379C}"/>
                  </a:ext>
                </a:extLst>
              </p:cNvPr>
              <p:cNvSpPr/>
              <p:nvPr/>
            </p:nvSpPr>
            <p:spPr>
              <a:xfrm>
                <a:off x="4146647" y="3301608"/>
                <a:ext cx="324703" cy="1562672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1562672"/>
                    </a:lnTo>
                    <a:lnTo>
                      <a:pt x="324703" y="1562672"/>
                    </a:lnTo>
                  </a:path>
                </a:pathLst>
              </a:custGeom>
              <a:noFill/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-110000"/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6">
                  <a:tint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95" name="Forma libre: forma 94">
                <a:extLst>
                  <a:ext uri="{FF2B5EF4-FFF2-40B4-BE49-F238E27FC236}">
                    <a16:creationId xmlns="" xmlns:a16="http://schemas.microsoft.com/office/drawing/2014/main" id="{9C1452F4-ABC8-D59B-D1BD-C9C7DCA2C001}"/>
                  </a:ext>
                </a:extLst>
              </p:cNvPr>
              <p:cNvSpPr/>
              <p:nvPr/>
            </p:nvSpPr>
            <p:spPr>
              <a:xfrm>
                <a:off x="4146647" y="3301608"/>
                <a:ext cx="301538" cy="940321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940321"/>
                    </a:lnTo>
                    <a:lnTo>
                      <a:pt x="301538" y="940321"/>
                    </a:lnTo>
                  </a:path>
                </a:pathLst>
              </a:custGeom>
              <a:noFill/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-110000"/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6">
                  <a:tint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98" name="Forma libre: forma 97">
                <a:extLst>
                  <a:ext uri="{FF2B5EF4-FFF2-40B4-BE49-F238E27FC236}">
                    <a16:creationId xmlns="" xmlns:a16="http://schemas.microsoft.com/office/drawing/2014/main" id="{CD4C1ED0-E5F3-B916-22F1-EAB1504F8B4E}"/>
                  </a:ext>
                </a:extLst>
              </p:cNvPr>
              <p:cNvSpPr/>
              <p:nvPr/>
            </p:nvSpPr>
            <p:spPr>
              <a:xfrm>
                <a:off x="4146647" y="3301608"/>
                <a:ext cx="268537" cy="34552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345525"/>
                    </a:lnTo>
                    <a:lnTo>
                      <a:pt x="268537" y="345525"/>
                    </a:lnTo>
                  </a:path>
                </a:pathLst>
              </a:custGeom>
              <a:noFill/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-110000"/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6">
                  <a:tint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99" name="Forma libre: forma 98">
                <a:extLst>
                  <a:ext uri="{FF2B5EF4-FFF2-40B4-BE49-F238E27FC236}">
                    <a16:creationId xmlns="" xmlns:a16="http://schemas.microsoft.com/office/drawing/2014/main" id="{C83ECC95-9457-1822-DC63-7D7F3B136270}"/>
                  </a:ext>
                </a:extLst>
              </p:cNvPr>
              <p:cNvSpPr/>
              <p:nvPr/>
            </p:nvSpPr>
            <p:spPr>
              <a:xfrm>
                <a:off x="5214867" y="1489636"/>
                <a:ext cx="100708" cy="1403137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100708" y="0"/>
                    </a:moveTo>
                    <a:lnTo>
                      <a:pt x="100708" y="1317282"/>
                    </a:lnTo>
                    <a:lnTo>
                      <a:pt x="0" y="1317282"/>
                    </a:lnTo>
                    <a:lnTo>
                      <a:pt x="0" y="1403137"/>
                    </a:lnTo>
                  </a:path>
                </a:pathLst>
              </a:custGeom>
              <a:noFill/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-110000"/>
            </p:spPr>
            <p:style>
              <a:lnRef idx="2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6">
                  <a:tint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00" name="Forma libre: forma 99">
                <a:extLst>
                  <a:ext uri="{FF2B5EF4-FFF2-40B4-BE49-F238E27FC236}">
                    <a16:creationId xmlns="" xmlns:a16="http://schemas.microsoft.com/office/drawing/2014/main" id="{CB6CB0FD-B0A3-25AC-6437-8E8BEF3D367B}"/>
                  </a:ext>
                </a:extLst>
              </p:cNvPr>
              <p:cNvSpPr/>
              <p:nvPr/>
            </p:nvSpPr>
            <p:spPr>
              <a:xfrm>
                <a:off x="1350306" y="3287540"/>
                <a:ext cx="107497" cy="156164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1561646"/>
                    </a:lnTo>
                    <a:lnTo>
                      <a:pt x="107497" y="1561646"/>
                    </a:lnTo>
                  </a:path>
                </a:pathLst>
              </a:custGeom>
              <a:noFill/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-110000"/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6">
                  <a:tint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01" name="Forma libre: forma 100">
                <a:extLst>
                  <a:ext uri="{FF2B5EF4-FFF2-40B4-BE49-F238E27FC236}">
                    <a16:creationId xmlns="" xmlns:a16="http://schemas.microsoft.com/office/drawing/2014/main" id="{0B2D6D1A-697A-F29A-D1B3-2F69449ABC2C}"/>
                  </a:ext>
                </a:extLst>
              </p:cNvPr>
              <p:cNvSpPr/>
              <p:nvPr/>
            </p:nvSpPr>
            <p:spPr>
              <a:xfrm>
                <a:off x="1350306" y="3287540"/>
                <a:ext cx="129501" cy="9809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980996"/>
                    </a:lnTo>
                    <a:lnTo>
                      <a:pt x="129501" y="980996"/>
                    </a:lnTo>
                  </a:path>
                </a:pathLst>
              </a:custGeom>
              <a:noFill/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-110000"/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6">
                  <a:tint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02" name="Forma libre: forma 101">
                <a:extLst>
                  <a:ext uri="{FF2B5EF4-FFF2-40B4-BE49-F238E27FC236}">
                    <a16:creationId xmlns="" xmlns:a16="http://schemas.microsoft.com/office/drawing/2014/main" id="{ACF73684-C8D8-6360-9596-BC72CAAF2D50}"/>
                  </a:ext>
                </a:extLst>
              </p:cNvPr>
              <p:cNvSpPr/>
              <p:nvPr/>
            </p:nvSpPr>
            <p:spPr>
              <a:xfrm>
                <a:off x="1238501" y="3287540"/>
                <a:ext cx="91440" cy="370098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111804" y="0"/>
                    </a:moveTo>
                    <a:lnTo>
                      <a:pt x="45720" y="370098"/>
                    </a:lnTo>
                  </a:path>
                </a:pathLst>
              </a:custGeom>
              <a:noFill/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-110000"/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6">
                  <a:tint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03" name="Forma libre: forma 102">
                <a:extLst>
                  <a:ext uri="{FF2B5EF4-FFF2-40B4-BE49-F238E27FC236}">
                    <a16:creationId xmlns="" xmlns:a16="http://schemas.microsoft.com/office/drawing/2014/main" id="{B3328F2E-C291-87B4-5350-D440B7061A3B}"/>
                  </a:ext>
                </a:extLst>
              </p:cNvPr>
              <p:cNvSpPr/>
              <p:nvPr/>
            </p:nvSpPr>
            <p:spPr>
              <a:xfrm>
                <a:off x="2398117" y="1489636"/>
                <a:ext cx="2917457" cy="1389069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2917457" y="0"/>
                    </a:moveTo>
                    <a:lnTo>
                      <a:pt x="2917457" y="1303214"/>
                    </a:lnTo>
                    <a:lnTo>
                      <a:pt x="0" y="1303214"/>
                    </a:lnTo>
                    <a:lnTo>
                      <a:pt x="0" y="1389069"/>
                    </a:lnTo>
                  </a:path>
                </a:pathLst>
              </a:custGeom>
              <a:noFill/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-110000"/>
            </p:spPr>
            <p:style>
              <a:lnRef idx="2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6">
                  <a:tint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04" name="Forma libre: forma 103">
                <a:extLst>
                  <a:ext uri="{FF2B5EF4-FFF2-40B4-BE49-F238E27FC236}">
                    <a16:creationId xmlns="" xmlns:a16="http://schemas.microsoft.com/office/drawing/2014/main" id="{A353DF8A-7070-919E-7076-702298654236}"/>
                  </a:ext>
                </a:extLst>
              </p:cNvPr>
              <p:cNvSpPr/>
              <p:nvPr/>
            </p:nvSpPr>
            <p:spPr>
              <a:xfrm>
                <a:off x="4092474" y="711080"/>
                <a:ext cx="3427931" cy="736289"/>
              </a:xfrm>
              <a:custGeom>
                <a:avLst/>
                <a:gdLst>
                  <a:gd name="connsiteX0" fmla="*/ 0 w 3427931"/>
                  <a:gd name="connsiteY0" fmla="*/ 0 h 736289"/>
                  <a:gd name="connsiteX1" fmla="*/ 3427931 w 3427931"/>
                  <a:gd name="connsiteY1" fmla="*/ 0 h 736289"/>
                  <a:gd name="connsiteX2" fmla="*/ 3427931 w 3427931"/>
                  <a:gd name="connsiteY2" fmla="*/ 736289 h 736289"/>
                  <a:gd name="connsiteX3" fmla="*/ 0 w 3427931"/>
                  <a:gd name="connsiteY3" fmla="*/ 736289 h 736289"/>
                  <a:gd name="connsiteX4" fmla="*/ 0 w 3427931"/>
                  <a:gd name="connsiteY4" fmla="*/ 0 h 736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7931" h="736289">
                    <a:moveTo>
                      <a:pt x="0" y="0"/>
                    </a:moveTo>
                    <a:lnTo>
                      <a:pt x="3427931" y="0"/>
                    </a:lnTo>
                    <a:lnTo>
                      <a:pt x="3427931" y="736289"/>
                    </a:lnTo>
                    <a:lnTo>
                      <a:pt x="0" y="7362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spcFirstLastPara="0" vert="horz" wrap="square" lIns="8890" tIns="8890" rIns="8890" bIns="8890" numCol="1" spcCol="1270" anchor="ctr" anchorCtr="0">
                <a:noAutofit/>
              </a:bodyPr>
              <a:lstStyle/>
              <a:p>
                <a:pPr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1600" b="1" dirty="0">
                    <a:solidFill>
                      <a:srgbClr val="000000"/>
                    </a:solidFill>
                  </a:rPr>
                  <a:t>DIRECCIÓN DISTRITAL DE LOJA</a:t>
                </a:r>
                <a:endParaRPr lang="es-EC" sz="16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" name="Forma libre: forma 104">
                <a:extLst>
                  <a:ext uri="{FF2B5EF4-FFF2-40B4-BE49-F238E27FC236}">
                    <a16:creationId xmlns="" xmlns:a16="http://schemas.microsoft.com/office/drawing/2014/main" id="{5FA5D187-3EA7-FC5A-051E-6333D777FA04}"/>
                  </a:ext>
                </a:extLst>
              </p:cNvPr>
              <p:cNvSpPr/>
              <p:nvPr/>
            </p:nvSpPr>
            <p:spPr>
              <a:xfrm>
                <a:off x="653148" y="2878705"/>
                <a:ext cx="2619528" cy="408833"/>
              </a:xfrm>
              <a:custGeom>
                <a:avLst/>
                <a:gdLst>
                  <a:gd name="connsiteX0" fmla="*/ 0 w 2619528"/>
                  <a:gd name="connsiteY0" fmla="*/ 0 h 408833"/>
                  <a:gd name="connsiteX1" fmla="*/ 2619528 w 2619528"/>
                  <a:gd name="connsiteY1" fmla="*/ 0 h 408833"/>
                  <a:gd name="connsiteX2" fmla="*/ 2619528 w 2619528"/>
                  <a:gd name="connsiteY2" fmla="*/ 408833 h 408833"/>
                  <a:gd name="connsiteX3" fmla="*/ 0 w 2619528"/>
                  <a:gd name="connsiteY3" fmla="*/ 408833 h 408833"/>
                  <a:gd name="connsiteX4" fmla="*/ 0 w 2619528"/>
                  <a:gd name="connsiteY4" fmla="*/ 0 h 40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9528" h="408833">
                    <a:moveTo>
                      <a:pt x="0" y="0"/>
                    </a:moveTo>
                    <a:lnTo>
                      <a:pt x="2619528" y="0"/>
                    </a:lnTo>
                    <a:lnTo>
                      <a:pt x="2619528" y="408833"/>
                    </a:lnTo>
                    <a:lnTo>
                      <a:pt x="0" y="40883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spcFirstLastPara="0" vert="horz" wrap="square" lIns="6985" tIns="6985" rIns="6985" bIns="6985" numCol="1" spcCol="1270" anchor="ctr" anchorCtr="0">
                <a:noAutofit/>
              </a:bodyPr>
              <a:lstStyle/>
              <a:p>
                <a:pPr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1100" b="1" dirty="0">
                    <a:solidFill>
                      <a:srgbClr val="000000"/>
                    </a:solidFill>
                  </a:rPr>
                  <a:t>UNIDAD </a:t>
                </a:r>
              </a:p>
              <a:p>
                <a:pPr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1100" b="1" dirty="0">
                    <a:solidFill>
                      <a:srgbClr val="000000"/>
                    </a:solidFill>
                  </a:rPr>
                  <a:t>DE DESARROLLO RURAL</a:t>
                </a:r>
                <a:endParaRPr lang="es-EC" sz="1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" name="Forma libre: forma 106">
                <a:extLst>
                  <a:ext uri="{FF2B5EF4-FFF2-40B4-BE49-F238E27FC236}">
                    <a16:creationId xmlns="" xmlns:a16="http://schemas.microsoft.com/office/drawing/2014/main" id="{665C761E-7E0D-D78E-AB73-084B911C40DD}"/>
                  </a:ext>
                </a:extLst>
              </p:cNvPr>
              <p:cNvSpPr/>
              <p:nvPr/>
            </p:nvSpPr>
            <p:spPr>
              <a:xfrm>
                <a:off x="895577" y="3472842"/>
                <a:ext cx="2123125" cy="426810"/>
              </a:xfrm>
              <a:custGeom>
                <a:avLst/>
                <a:gdLst>
                  <a:gd name="connsiteX0" fmla="*/ 0 w 2214570"/>
                  <a:gd name="connsiteY0" fmla="*/ 0 h 426810"/>
                  <a:gd name="connsiteX1" fmla="*/ 2214570 w 2214570"/>
                  <a:gd name="connsiteY1" fmla="*/ 0 h 426810"/>
                  <a:gd name="connsiteX2" fmla="*/ 2214570 w 2214570"/>
                  <a:gd name="connsiteY2" fmla="*/ 426810 h 426810"/>
                  <a:gd name="connsiteX3" fmla="*/ 0 w 2214570"/>
                  <a:gd name="connsiteY3" fmla="*/ 426810 h 426810"/>
                  <a:gd name="connsiteX4" fmla="*/ 0 w 2214570"/>
                  <a:gd name="connsiteY4" fmla="*/ 0 h 426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4570" h="426810">
                    <a:moveTo>
                      <a:pt x="0" y="0"/>
                    </a:moveTo>
                    <a:lnTo>
                      <a:pt x="2214570" y="0"/>
                    </a:lnTo>
                    <a:lnTo>
                      <a:pt x="2214570" y="426810"/>
                    </a:lnTo>
                    <a:lnTo>
                      <a:pt x="0" y="42681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5">
                  <a:shade val="15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spcFirstLastPara="0" vert="horz" wrap="square" lIns="5715" tIns="5715" rIns="5715" bIns="5715" numCol="1" spcCol="1270" anchor="ctr" anchorCtr="0">
                <a:noAutofit/>
              </a:bodyPr>
              <a:lstStyle/>
              <a:p>
                <a:pPr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1000" b="1" dirty="0">
                    <a:solidFill>
                      <a:srgbClr val="000000"/>
                    </a:solidFill>
                  </a:rPr>
                  <a:t>TIERRAS RURALES Y TERRITORIOS ANCESTRALES</a:t>
                </a:r>
                <a:endParaRPr lang="es-EC" sz="10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" name="Forma libre: forma 107">
                <a:extLst>
                  <a:ext uri="{FF2B5EF4-FFF2-40B4-BE49-F238E27FC236}">
                    <a16:creationId xmlns="" xmlns:a16="http://schemas.microsoft.com/office/drawing/2014/main" id="{4E729240-BA0F-55C8-D199-11F844119C31}"/>
                  </a:ext>
                </a:extLst>
              </p:cNvPr>
              <p:cNvSpPr/>
              <p:nvPr/>
            </p:nvSpPr>
            <p:spPr>
              <a:xfrm>
                <a:off x="895577" y="4064117"/>
                <a:ext cx="2123125" cy="408833"/>
              </a:xfrm>
              <a:custGeom>
                <a:avLst/>
                <a:gdLst>
                  <a:gd name="connsiteX0" fmla="*/ 0 w 1823398"/>
                  <a:gd name="connsiteY0" fmla="*/ 0 h 408833"/>
                  <a:gd name="connsiteX1" fmla="*/ 1823398 w 1823398"/>
                  <a:gd name="connsiteY1" fmla="*/ 0 h 408833"/>
                  <a:gd name="connsiteX2" fmla="*/ 1823398 w 1823398"/>
                  <a:gd name="connsiteY2" fmla="*/ 408833 h 408833"/>
                  <a:gd name="connsiteX3" fmla="*/ 0 w 1823398"/>
                  <a:gd name="connsiteY3" fmla="*/ 408833 h 408833"/>
                  <a:gd name="connsiteX4" fmla="*/ 0 w 1823398"/>
                  <a:gd name="connsiteY4" fmla="*/ 0 h 40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3398" h="408833">
                    <a:moveTo>
                      <a:pt x="0" y="0"/>
                    </a:moveTo>
                    <a:lnTo>
                      <a:pt x="1823398" y="0"/>
                    </a:lnTo>
                    <a:lnTo>
                      <a:pt x="1823398" y="408833"/>
                    </a:lnTo>
                    <a:lnTo>
                      <a:pt x="0" y="40883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5">
                  <a:shade val="15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spcFirstLastPara="0" vert="horz" wrap="square" lIns="5715" tIns="5715" rIns="5715" bIns="5715" numCol="1" spcCol="1270" anchor="ctr" anchorCtr="0">
                <a:noAutofit/>
              </a:bodyPr>
              <a:lstStyle/>
              <a:p>
                <a:pPr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1000" b="1" dirty="0">
                    <a:solidFill>
                      <a:srgbClr val="000000"/>
                    </a:solidFill>
                  </a:rPr>
                  <a:t>IRRIGACIÓN PARCELARIA TECNIFICADA</a:t>
                </a:r>
                <a:endParaRPr lang="es-EC" sz="10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" name="Forma libre: forma 108">
                <a:extLst>
                  <a:ext uri="{FF2B5EF4-FFF2-40B4-BE49-F238E27FC236}">
                    <a16:creationId xmlns="" xmlns:a16="http://schemas.microsoft.com/office/drawing/2014/main" id="{96D3F2C8-F543-2A4E-E7B3-7A1ADD83BAEF}"/>
                  </a:ext>
                </a:extLst>
              </p:cNvPr>
              <p:cNvSpPr/>
              <p:nvPr/>
            </p:nvSpPr>
            <p:spPr>
              <a:xfrm>
                <a:off x="895576" y="4686661"/>
                <a:ext cx="2123125" cy="408833"/>
              </a:xfrm>
              <a:custGeom>
                <a:avLst/>
                <a:gdLst>
                  <a:gd name="connsiteX0" fmla="*/ 0 w 1867405"/>
                  <a:gd name="connsiteY0" fmla="*/ 0 h 408833"/>
                  <a:gd name="connsiteX1" fmla="*/ 1867405 w 1867405"/>
                  <a:gd name="connsiteY1" fmla="*/ 0 h 408833"/>
                  <a:gd name="connsiteX2" fmla="*/ 1867405 w 1867405"/>
                  <a:gd name="connsiteY2" fmla="*/ 408833 h 408833"/>
                  <a:gd name="connsiteX3" fmla="*/ 0 w 1867405"/>
                  <a:gd name="connsiteY3" fmla="*/ 408833 h 408833"/>
                  <a:gd name="connsiteX4" fmla="*/ 0 w 1867405"/>
                  <a:gd name="connsiteY4" fmla="*/ 0 h 40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7405" h="408833">
                    <a:moveTo>
                      <a:pt x="0" y="0"/>
                    </a:moveTo>
                    <a:lnTo>
                      <a:pt x="1867405" y="0"/>
                    </a:lnTo>
                    <a:lnTo>
                      <a:pt x="1867405" y="408833"/>
                    </a:lnTo>
                    <a:lnTo>
                      <a:pt x="0" y="40883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5">
                  <a:shade val="15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spcFirstLastPara="0" vert="horz" wrap="square" lIns="6350" tIns="6350" rIns="6350" bIns="6350" numCol="1" spcCol="1270" anchor="ctr" anchorCtr="0">
                <a:noAutofit/>
              </a:bodyPr>
              <a:lstStyle/>
              <a:p>
                <a:pPr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1000" b="1" dirty="0">
                    <a:solidFill>
                      <a:srgbClr val="000000"/>
                    </a:solidFill>
                  </a:rPr>
                  <a:t>AGRICULTURA FAMILIAR CAMPESINA</a:t>
                </a:r>
                <a:endParaRPr lang="es-EC" sz="10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" name="Forma libre: forma 109">
                <a:extLst>
                  <a:ext uri="{FF2B5EF4-FFF2-40B4-BE49-F238E27FC236}">
                    <a16:creationId xmlns="" xmlns:a16="http://schemas.microsoft.com/office/drawing/2014/main" id="{7E8B63B3-4577-37BF-D916-1F16FE0A7D3D}"/>
                  </a:ext>
                </a:extLst>
              </p:cNvPr>
              <p:cNvSpPr/>
              <p:nvPr/>
            </p:nvSpPr>
            <p:spPr>
              <a:xfrm>
                <a:off x="4246446" y="2864512"/>
                <a:ext cx="2670550" cy="408833"/>
              </a:xfrm>
              <a:custGeom>
                <a:avLst/>
                <a:gdLst>
                  <a:gd name="connsiteX0" fmla="*/ 0 w 2670550"/>
                  <a:gd name="connsiteY0" fmla="*/ 0 h 408833"/>
                  <a:gd name="connsiteX1" fmla="*/ 2670550 w 2670550"/>
                  <a:gd name="connsiteY1" fmla="*/ 0 h 408833"/>
                  <a:gd name="connsiteX2" fmla="*/ 2670550 w 2670550"/>
                  <a:gd name="connsiteY2" fmla="*/ 408833 h 408833"/>
                  <a:gd name="connsiteX3" fmla="*/ 0 w 2670550"/>
                  <a:gd name="connsiteY3" fmla="*/ 408833 h 408833"/>
                  <a:gd name="connsiteX4" fmla="*/ 0 w 2670550"/>
                  <a:gd name="connsiteY4" fmla="*/ 0 h 40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0550" h="408833">
                    <a:moveTo>
                      <a:pt x="0" y="0"/>
                    </a:moveTo>
                    <a:lnTo>
                      <a:pt x="2670550" y="0"/>
                    </a:lnTo>
                    <a:lnTo>
                      <a:pt x="2670550" y="408833"/>
                    </a:lnTo>
                    <a:lnTo>
                      <a:pt x="0" y="40883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spcFirstLastPara="0" vert="horz" wrap="square" lIns="6985" tIns="6985" rIns="6985" bIns="6985" numCol="1" spcCol="1270" anchor="ctr" anchorCtr="0">
                <a:noAutofit/>
              </a:bodyPr>
              <a:lstStyle/>
              <a:p>
                <a:pPr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1100" b="1" dirty="0">
                    <a:solidFill>
                      <a:srgbClr val="000000"/>
                    </a:solidFill>
                  </a:rPr>
                  <a:t>UNIDAD DE</a:t>
                </a:r>
              </a:p>
              <a:p>
                <a:pPr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1100" b="1" dirty="0">
                    <a:solidFill>
                      <a:srgbClr val="000000"/>
                    </a:solidFill>
                  </a:rPr>
                  <a:t>DESARROLLO PRODUCTIVO</a:t>
                </a:r>
                <a:endParaRPr lang="es-EC" sz="1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" name="Forma libre: forma 110">
                <a:extLst>
                  <a:ext uri="{FF2B5EF4-FFF2-40B4-BE49-F238E27FC236}">
                    <a16:creationId xmlns="" xmlns:a16="http://schemas.microsoft.com/office/drawing/2014/main" id="{4B1BA346-A480-A3BC-B112-D6203ED4DA7C}"/>
                  </a:ext>
                </a:extLst>
              </p:cNvPr>
              <p:cNvSpPr/>
              <p:nvPr/>
            </p:nvSpPr>
            <p:spPr>
              <a:xfrm>
                <a:off x="4489410" y="3427908"/>
                <a:ext cx="2156075" cy="408833"/>
              </a:xfrm>
              <a:custGeom>
                <a:avLst/>
                <a:gdLst>
                  <a:gd name="connsiteX0" fmla="*/ 0 w 1832948"/>
                  <a:gd name="connsiteY0" fmla="*/ 0 h 408833"/>
                  <a:gd name="connsiteX1" fmla="*/ 1832948 w 1832948"/>
                  <a:gd name="connsiteY1" fmla="*/ 0 h 408833"/>
                  <a:gd name="connsiteX2" fmla="*/ 1832948 w 1832948"/>
                  <a:gd name="connsiteY2" fmla="*/ 408833 h 408833"/>
                  <a:gd name="connsiteX3" fmla="*/ 0 w 1832948"/>
                  <a:gd name="connsiteY3" fmla="*/ 408833 h 408833"/>
                  <a:gd name="connsiteX4" fmla="*/ 0 w 1832948"/>
                  <a:gd name="connsiteY4" fmla="*/ 0 h 40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2948" h="408833">
                    <a:moveTo>
                      <a:pt x="0" y="0"/>
                    </a:moveTo>
                    <a:lnTo>
                      <a:pt x="1832948" y="0"/>
                    </a:lnTo>
                    <a:lnTo>
                      <a:pt x="1832948" y="408833"/>
                    </a:lnTo>
                    <a:lnTo>
                      <a:pt x="0" y="40883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5">
                  <a:shade val="15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spcFirstLastPara="0" vert="horz" wrap="square" lIns="6350" tIns="6350" rIns="6350" bIns="6350" numCol="1" spcCol="1270" anchor="ctr" anchorCtr="0">
                <a:noAutofit/>
              </a:bodyPr>
              <a:lstStyle/>
              <a:p>
                <a:pPr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_tradnl" sz="1000" b="1" dirty="0">
                    <a:solidFill>
                      <a:srgbClr val="000000"/>
                    </a:solidFill>
                  </a:rPr>
                  <a:t>PRODUCCIÓN</a:t>
                </a:r>
                <a:r>
                  <a:rPr lang="es-ES_tradnl" sz="800" b="1" dirty="0">
                    <a:solidFill>
                      <a:srgbClr val="000000"/>
                    </a:solidFill>
                  </a:rPr>
                  <a:t> </a:t>
                </a:r>
                <a:r>
                  <a:rPr lang="es-ES_tradnl" sz="1000" b="1" dirty="0">
                    <a:solidFill>
                      <a:srgbClr val="000000"/>
                    </a:solidFill>
                  </a:rPr>
                  <a:t>AGRÍCOLA</a:t>
                </a:r>
                <a:endParaRPr lang="es-EC" sz="10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" name="Forma libre: forma 111">
                <a:extLst>
                  <a:ext uri="{FF2B5EF4-FFF2-40B4-BE49-F238E27FC236}">
                    <a16:creationId xmlns="" xmlns:a16="http://schemas.microsoft.com/office/drawing/2014/main" id="{D1B66F02-BF82-9356-29AA-2D75331ABBFD}"/>
                  </a:ext>
                </a:extLst>
              </p:cNvPr>
              <p:cNvSpPr/>
              <p:nvPr/>
            </p:nvSpPr>
            <p:spPr>
              <a:xfrm>
                <a:off x="4489409" y="4080112"/>
                <a:ext cx="2156075" cy="408833"/>
              </a:xfrm>
              <a:custGeom>
                <a:avLst/>
                <a:gdLst>
                  <a:gd name="connsiteX0" fmla="*/ 0 w 1851337"/>
                  <a:gd name="connsiteY0" fmla="*/ 0 h 408833"/>
                  <a:gd name="connsiteX1" fmla="*/ 1851337 w 1851337"/>
                  <a:gd name="connsiteY1" fmla="*/ 0 h 408833"/>
                  <a:gd name="connsiteX2" fmla="*/ 1851337 w 1851337"/>
                  <a:gd name="connsiteY2" fmla="*/ 408833 h 408833"/>
                  <a:gd name="connsiteX3" fmla="*/ 0 w 1851337"/>
                  <a:gd name="connsiteY3" fmla="*/ 408833 h 408833"/>
                  <a:gd name="connsiteX4" fmla="*/ 0 w 1851337"/>
                  <a:gd name="connsiteY4" fmla="*/ 0 h 40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1337" h="408833">
                    <a:moveTo>
                      <a:pt x="0" y="0"/>
                    </a:moveTo>
                    <a:lnTo>
                      <a:pt x="1851337" y="0"/>
                    </a:lnTo>
                    <a:lnTo>
                      <a:pt x="1851337" y="408833"/>
                    </a:lnTo>
                    <a:lnTo>
                      <a:pt x="0" y="40883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5">
                  <a:shade val="15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spcFirstLastPara="0" vert="horz" wrap="square" lIns="5715" tIns="5715" rIns="5715" bIns="5715" numCol="1" spcCol="1270" anchor="ctr" anchorCtr="0">
                <a:noAutofit/>
              </a:bodyPr>
              <a:lstStyle/>
              <a:p>
                <a:pPr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_tradnl" sz="900" b="1" dirty="0">
                    <a:solidFill>
                      <a:srgbClr val="000000"/>
                    </a:solidFill>
                  </a:rPr>
                  <a:t>MECANIZACIÓN</a:t>
                </a:r>
                <a:endParaRPr lang="es-EC" sz="9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" name="Forma libre: forma 112">
                <a:extLst>
                  <a:ext uri="{FF2B5EF4-FFF2-40B4-BE49-F238E27FC236}">
                    <a16:creationId xmlns="" xmlns:a16="http://schemas.microsoft.com/office/drawing/2014/main" id="{6473E8E5-EFC1-BF34-0607-05358FEA694F}"/>
                  </a:ext>
                </a:extLst>
              </p:cNvPr>
              <p:cNvSpPr/>
              <p:nvPr/>
            </p:nvSpPr>
            <p:spPr>
              <a:xfrm>
                <a:off x="4516943" y="4689000"/>
                <a:ext cx="2128541" cy="408833"/>
              </a:xfrm>
              <a:custGeom>
                <a:avLst/>
                <a:gdLst>
                  <a:gd name="connsiteX0" fmla="*/ 0 w 1805017"/>
                  <a:gd name="connsiteY0" fmla="*/ 0 h 408833"/>
                  <a:gd name="connsiteX1" fmla="*/ 1805017 w 1805017"/>
                  <a:gd name="connsiteY1" fmla="*/ 0 h 408833"/>
                  <a:gd name="connsiteX2" fmla="*/ 1805017 w 1805017"/>
                  <a:gd name="connsiteY2" fmla="*/ 408833 h 408833"/>
                  <a:gd name="connsiteX3" fmla="*/ 0 w 1805017"/>
                  <a:gd name="connsiteY3" fmla="*/ 408833 h 408833"/>
                  <a:gd name="connsiteX4" fmla="*/ 0 w 1805017"/>
                  <a:gd name="connsiteY4" fmla="*/ 0 h 40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5017" h="408833">
                    <a:moveTo>
                      <a:pt x="0" y="0"/>
                    </a:moveTo>
                    <a:lnTo>
                      <a:pt x="1805017" y="0"/>
                    </a:lnTo>
                    <a:lnTo>
                      <a:pt x="1805017" y="408833"/>
                    </a:lnTo>
                    <a:lnTo>
                      <a:pt x="0" y="40883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5">
                  <a:shade val="15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spcFirstLastPara="0" vert="horz" wrap="square" lIns="6350" tIns="6350" rIns="6350" bIns="6350" numCol="1" spcCol="1270" anchor="ctr" anchorCtr="0">
                <a:noAutofit/>
              </a:bodyPr>
              <a:lstStyle/>
              <a:p>
                <a:pPr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1000" b="1" dirty="0">
                    <a:solidFill>
                      <a:srgbClr val="000000"/>
                    </a:solidFill>
                  </a:rPr>
                  <a:t>PRODUCCIÓN PECUARIA</a:t>
                </a:r>
                <a:endParaRPr lang="es-EC" sz="10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" name="Forma libre: forma 113">
                <a:extLst>
                  <a:ext uri="{FF2B5EF4-FFF2-40B4-BE49-F238E27FC236}">
                    <a16:creationId xmlns="" xmlns:a16="http://schemas.microsoft.com/office/drawing/2014/main" id="{D40CD787-B340-21B0-679D-716E334EA775}"/>
                  </a:ext>
                </a:extLst>
              </p:cNvPr>
              <p:cNvSpPr/>
              <p:nvPr/>
            </p:nvSpPr>
            <p:spPr>
              <a:xfrm>
                <a:off x="7007629" y="4659864"/>
                <a:ext cx="1805851" cy="408833"/>
              </a:xfrm>
              <a:custGeom>
                <a:avLst/>
                <a:gdLst>
                  <a:gd name="connsiteX0" fmla="*/ 0 w 1805851"/>
                  <a:gd name="connsiteY0" fmla="*/ 0 h 408833"/>
                  <a:gd name="connsiteX1" fmla="*/ 1805851 w 1805851"/>
                  <a:gd name="connsiteY1" fmla="*/ 0 h 408833"/>
                  <a:gd name="connsiteX2" fmla="*/ 1805851 w 1805851"/>
                  <a:gd name="connsiteY2" fmla="*/ 408833 h 408833"/>
                  <a:gd name="connsiteX3" fmla="*/ 0 w 1805851"/>
                  <a:gd name="connsiteY3" fmla="*/ 408833 h 408833"/>
                  <a:gd name="connsiteX4" fmla="*/ 0 w 1805851"/>
                  <a:gd name="connsiteY4" fmla="*/ 0 h 40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5851" h="408833">
                    <a:moveTo>
                      <a:pt x="0" y="0"/>
                    </a:moveTo>
                    <a:lnTo>
                      <a:pt x="1805851" y="0"/>
                    </a:lnTo>
                    <a:lnTo>
                      <a:pt x="1805851" y="408833"/>
                    </a:lnTo>
                    <a:lnTo>
                      <a:pt x="0" y="40883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spcFirstLastPara="0" vert="horz" wrap="square" lIns="7620" tIns="7620" rIns="7620" bIns="7620" numCol="1" spcCol="1270" anchor="ctr" anchorCtr="0">
                <a:noAutofit/>
              </a:bodyPr>
              <a:lstStyle/>
              <a:p>
                <a:pPr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_tradnl" sz="1200" b="1" i="1" dirty="0">
                    <a:solidFill>
                      <a:srgbClr val="000000"/>
                    </a:solidFill>
                    <a:ea typeface="Helvetica Neue" charset="0"/>
                    <a:cs typeface="Helvetica Neue" charset="0"/>
                  </a:rPr>
                  <a:t>Proyecto de Reconversión Ganadera</a:t>
                </a:r>
                <a:endParaRPr lang="es-EC" sz="12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" name="Forma libre: forma 114">
                <a:extLst>
                  <a:ext uri="{FF2B5EF4-FFF2-40B4-BE49-F238E27FC236}">
                    <a16:creationId xmlns="" xmlns:a16="http://schemas.microsoft.com/office/drawing/2014/main" id="{B2B3D397-D274-9028-819F-8B05F8585E90}"/>
                  </a:ext>
                </a:extLst>
              </p:cNvPr>
              <p:cNvSpPr/>
              <p:nvPr/>
            </p:nvSpPr>
            <p:spPr>
              <a:xfrm>
                <a:off x="4485876" y="5263833"/>
                <a:ext cx="2128541" cy="408833"/>
              </a:xfrm>
              <a:custGeom>
                <a:avLst/>
                <a:gdLst>
                  <a:gd name="connsiteX0" fmla="*/ 0 w 1777077"/>
                  <a:gd name="connsiteY0" fmla="*/ 0 h 408833"/>
                  <a:gd name="connsiteX1" fmla="*/ 1777077 w 1777077"/>
                  <a:gd name="connsiteY1" fmla="*/ 0 h 408833"/>
                  <a:gd name="connsiteX2" fmla="*/ 1777077 w 1777077"/>
                  <a:gd name="connsiteY2" fmla="*/ 408833 h 408833"/>
                  <a:gd name="connsiteX3" fmla="*/ 0 w 1777077"/>
                  <a:gd name="connsiteY3" fmla="*/ 408833 h 408833"/>
                  <a:gd name="connsiteX4" fmla="*/ 0 w 1777077"/>
                  <a:gd name="connsiteY4" fmla="*/ 0 h 40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7077" h="408833">
                    <a:moveTo>
                      <a:pt x="0" y="0"/>
                    </a:moveTo>
                    <a:lnTo>
                      <a:pt x="1777077" y="0"/>
                    </a:lnTo>
                    <a:lnTo>
                      <a:pt x="1777077" y="408833"/>
                    </a:lnTo>
                    <a:lnTo>
                      <a:pt x="0" y="40883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5">
                  <a:shade val="15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spcFirstLastPara="0" vert="horz" wrap="square" lIns="6350" tIns="6350" rIns="6350" bIns="6350" numCol="1" spcCol="1270" anchor="ctr" anchorCtr="0">
                <a:noAutofit/>
              </a:bodyPr>
              <a:lstStyle/>
              <a:p>
                <a:pPr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1000" b="1" dirty="0">
                    <a:solidFill>
                      <a:srgbClr val="000000"/>
                    </a:solidFill>
                  </a:rPr>
                  <a:t>PRODUCCIÓN FORESTAL</a:t>
                </a:r>
                <a:endParaRPr lang="es-EC" sz="10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6" name="Forma libre: forma 115">
                <a:extLst>
                  <a:ext uri="{FF2B5EF4-FFF2-40B4-BE49-F238E27FC236}">
                    <a16:creationId xmlns="" xmlns:a16="http://schemas.microsoft.com/office/drawing/2014/main" id="{57D2F46B-1257-FBBE-F4BE-36A2088C6522}"/>
                  </a:ext>
                </a:extLst>
              </p:cNvPr>
              <p:cNvSpPr/>
              <p:nvPr/>
            </p:nvSpPr>
            <p:spPr>
              <a:xfrm>
                <a:off x="8733159" y="2858170"/>
                <a:ext cx="2820944" cy="408833"/>
              </a:xfrm>
              <a:custGeom>
                <a:avLst/>
                <a:gdLst>
                  <a:gd name="connsiteX0" fmla="*/ 0 w 2820944"/>
                  <a:gd name="connsiteY0" fmla="*/ 0 h 408833"/>
                  <a:gd name="connsiteX1" fmla="*/ 2820944 w 2820944"/>
                  <a:gd name="connsiteY1" fmla="*/ 0 h 408833"/>
                  <a:gd name="connsiteX2" fmla="*/ 2820944 w 2820944"/>
                  <a:gd name="connsiteY2" fmla="*/ 408833 h 408833"/>
                  <a:gd name="connsiteX3" fmla="*/ 0 w 2820944"/>
                  <a:gd name="connsiteY3" fmla="*/ 408833 h 408833"/>
                  <a:gd name="connsiteX4" fmla="*/ 0 w 2820944"/>
                  <a:gd name="connsiteY4" fmla="*/ 0 h 40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0944" h="408833">
                    <a:moveTo>
                      <a:pt x="0" y="0"/>
                    </a:moveTo>
                    <a:lnTo>
                      <a:pt x="2820944" y="0"/>
                    </a:lnTo>
                    <a:lnTo>
                      <a:pt x="2820944" y="408833"/>
                    </a:lnTo>
                    <a:lnTo>
                      <a:pt x="0" y="40883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spcFirstLastPara="0" vert="horz" wrap="square" lIns="6985" tIns="6985" rIns="6985" bIns="6985" numCol="1" spcCol="1270" anchor="ctr" anchorCtr="0">
                <a:noAutofit/>
              </a:bodyPr>
              <a:lstStyle/>
              <a:p>
                <a:pPr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1100" b="1" dirty="0">
                    <a:solidFill>
                      <a:srgbClr val="000000"/>
                    </a:solidFill>
                  </a:rPr>
                  <a:t>UNIDAD </a:t>
                </a:r>
              </a:p>
              <a:p>
                <a:pPr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1100" b="1" dirty="0">
                    <a:solidFill>
                      <a:srgbClr val="000000"/>
                    </a:solidFill>
                  </a:rPr>
                  <a:t>DE INNOVACIÓN AGROPECUARIA</a:t>
                </a:r>
                <a:endParaRPr lang="es-EC" sz="1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7" name="Forma libre: forma 116">
                <a:extLst>
                  <a:ext uri="{FF2B5EF4-FFF2-40B4-BE49-F238E27FC236}">
                    <a16:creationId xmlns="" xmlns:a16="http://schemas.microsoft.com/office/drawing/2014/main" id="{2579CF89-05E4-0EA3-D835-A4B7DE600D9A}"/>
                  </a:ext>
                </a:extLst>
              </p:cNvPr>
              <p:cNvSpPr/>
              <p:nvPr/>
            </p:nvSpPr>
            <p:spPr>
              <a:xfrm>
                <a:off x="8997192" y="3469156"/>
                <a:ext cx="2315919" cy="408833"/>
              </a:xfrm>
              <a:custGeom>
                <a:avLst/>
                <a:gdLst>
                  <a:gd name="connsiteX0" fmla="*/ 0 w 1589455"/>
                  <a:gd name="connsiteY0" fmla="*/ 0 h 408833"/>
                  <a:gd name="connsiteX1" fmla="*/ 1589455 w 1589455"/>
                  <a:gd name="connsiteY1" fmla="*/ 0 h 408833"/>
                  <a:gd name="connsiteX2" fmla="*/ 1589455 w 1589455"/>
                  <a:gd name="connsiteY2" fmla="*/ 408833 h 408833"/>
                  <a:gd name="connsiteX3" fmla="*/ 0 w 1589455"/>
                  <a:gd name="connsiteY3" fmla="*/ 408833 h 408833"/>
                  <a:gd name="connsiteX4" fmla="*/ 0 w 1589455"/>
                  <a:gd name="connsiteY4" fmla="*/ 0 h 40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9455" h="408833">
                    <a:moveTo>
                      <a:pt x="0" y="0"/>
                    </a:moveTo>
                    <a:lnTo>
                      <a:pt x="1589455" y="0"/>
                    </a:lnTo>
                    <a:lnTo>
                      <a:pt x="1589455" y="408833"/>
                    </a:lnTo>
                    <a:lnTo>
                      <a:pt x="0" y="40883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5">
                  <a:shade val="15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spcFirstLastPara="0" vert="horz" wrap="square" lIns="6350" tIns="6350" rIns="6350" bIns="6350" numCol="1" spcCol="1270" anchor="ctr" anchorCtr="0">
                <a:noAutofit/>
              </a:bodyPr>
              <a:lstStyle/>
              <a:p>
                <a:pPr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_tradnl" sz="1000" b="1" dirty="0">
                    <a:solidFill>
                      <a:srgbClr val="000000"/>
                    </a:solidFill>
                  </a:rPr>
                  <a:t>FORTALECIMIENTO DE CAPACIDADES</a:t>
                </a:r>
                <a:endParaRPr lang="es-EC" sz="10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" name="Forma libre: forma 117">
                <a:extLst>
                  <a:ext uri="{FF2B5EF4-FFF2-40B4-BE49-F238E27FC236}">
                    <a16:creationId xmlns="" xmlns:a16="http://schemas.microsoft.com/office/drawing/2014/main" id="{BDDC510F-F785-9D6D-C29B-B7D9804206B9}"/>
                  </a:ext>
                </a:extLst>
              </p:cNvPr>
              <p:cNvSpPr/>
              <p:nvPr/>
            </p:nvSpPr>
            <p:spPr>
              <a:xfrm>
                <a:off x="9015252" y="4021012"/>
                <a:ext cx="2297859" cy="408833"/>
              </a:xfrm>
              <a:custGeom>
                <a:avLst/>
                <a:gdLst>
                  <a:gd name="connsiteX0" fmla="*/ 0 w 1579005"/>
                  <a:gd name="connsiteY0" fmla="*/ 0 h 408833"/>
                  <a:gd name="connsiteX1" fmla="*/ 1579005 w 1579005"/>
                  <a:gd name="connsiteY1" fmla="*/ 0 h 408833"/>
                  <a:gd name="connsiteX2" fmla="*/ 1579005 w 1579005"/>
                  <a:gd name="connsiteY2" fmla="*/ 408833 h 408833"/>
                  <a:gd name="connsiteX3" fmla="*/ 0 w 1579005"/>
                  <a:gd name="connsiteY3" fmla="*/ 408833 h 408833"/>
                  <a:gd name="connsiteX4" fmla="*/ 0 w 1579005"/>
                  <a:gd name="connsiteY4" fmla="*/ 0 h 40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9005" h="408833">
                    <a:moveTo>
                      <a:pt x="0" y="0"/>
                    </a:moveTo>
                    <a:lnTo>
                      <a:pt x="1579005" y="0"/>
                    </a:lnTo>
                    <a:lnTo>
                      <a:pt x="1579005" y="408833"/>
                    </a:lnTo>
                    <a:lnTo>
                      <a:pt x="0" y="40883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5">
                  <a:shade val="15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spcFirstLastPara="0" vert="horz" wrap="square" lIns="5715" tIns="5715" rIns="5715" bIns="5715" numCol="1" spcCol="1270" anchor="ctr" anchorCtr="0">
                <a:noAutofit/>
              </a:bodyPr>
              <a:lstStyle/>
              <a:p>
                <a:pPr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_tradnl" sz="900" b="1" dirty="0">
                    <a:solidFill>
                      <a:srgbClr val="000000"/>
                    </a:solidFill>
                  </a:rPr>
                  <a:t>REDES DE INNOVACIÓN AGROPECUARIA</a:t>
                </a:r>
                <a:endParaRPr lang="es-EC" sz="9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" name="Forma libre: forma 118">
                <a:extLst>
                  <a:ext uri="{FF2B5EF4-FFF2-40B4-BE49-F238E27FC236}">
                    <a16:creationId xmlns="" xmlns:a16="http://schemas.microsoft.com/office/drawing/2014/main" id="{B812C6A9-FFF5-F7E6-B353-C247DB881B07}"/>
                  </a:ext>
                </a:extLst>
              </p:cNvPr>
              <p:cNvSpPr/>
              <p:nvPr/>
            </p:nvSpPr>
            <p:spPr>
              <a:xfrm>
                <a:off x="9010915" y="4569654"/>
                <a:ext cx="2266537" cy="408833"/>
              </a:xfrm>
              <a:custGeom>
                <a:avLst/>
                <a:gdLst>
                  <a:gd name="connsiteX0" fmla="*/ 0 w 1578997"/>
                  <a:gd name="connsiteY0" fmla="*/ 0 h 408833"/>
                  <a:gd name="connsiteX1" fmla="*/ 1578997 w 1578997"/>
                  <a:gd name="connsiteY1" fmla="*/ 0 h 408833"/>
                  <a:gd name="connsiteX2" fmla="*/ 1578997 w 1578997"/>
                  <a:gd name="connsiteY2" fmla="*/ 408833 h 408833"/>
                  <a:gd name="connsiteX3" fmla="*/ 0 w 1578997"/>
                  <a:gd name="connsiteY3" fmla="*/ 408833 h 408833"/>
                  <a:gd name="connsiteX4" fmla="*/ 0 w 1578997"/>
                  <a:gd name="connsiteY4" fmla="*/ 0 h 40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997" h="408833">
                    <a:moveTo>
                      <a:pt x="0" y="0"/>
                    </a:moveTo>
                    <a:lnTo>
                      <a:pt x="1578997" y="0"/>
                    </a:lnTo>
                    <a:lnTo>
                      <a:pt x="1578997" y="408833"/>
                    </a:lnTo>
                    <a:lnTo>
                      <a:pt x="0" y="40883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5">
                  <a:shade val="15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spcFirstLastPara="0" vert="horz" wrap="square" lIns="6350" tIns="6350" rIns="6350" bIns="6350" numCol="1" spcCol="1270" anchor="ctr" anchorCtr="0">
                <a:noAutofit/>
              </a:bodyPr>
              <a:lstStyle/>
              <a:p>
                <a:pPr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_tradnl" sz="1000" b="1" dirty="0">
                    <a:solidFill>
                      <a:srgbClr val="000000"/>
                    </a:solidFill>
                  </a:rPr>
                  <a:t>PROYECTO CAMPO-SEGURO</a:t>
                </a:r>
                <a:endParaRPr lang="es-EC" sz="10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" name="Forma libre: forma 119">
                <a:extLst>
                  <a:ext uri="{FF2B5EF4-FFF2-40B4-BE49-F238E27FC236}">
                    <a16:creationId xmlns="" xmlns:a16="http://schemas.microsoft.com/office/drawing/2014/main" id="{5CF09396-8178-F170-A8DE-929019A881C2}"/>
                  </a:ext>
                </a:extLst>
              </p:cNvPr>
              <p:cNvSpPr/>
              <p:nvPr/>
            </p:nvSpPr>
            <p:spPr>
              <a:xfrm>
                <a:off x="9008140" y="5137868"/>
                <a:ext cx="2266537" cy="408833"/>
              </a:xfrm>
              <a:custGeom>
                <a:avLst/>
                <a:gdLst>
                  <a:gd name="connsiteX0" fmla="*/ 0 w 1561523"/>
                  <a:gd name="connsiteY0" fmla="*/ 0 h 408833"/>
                  <a:gd name="connsiteX1" fmla="*/ 1561523 w 1561523"/>
                  <a:gd name="connsiteY1" fmla="*/ 0 h 408833"/>
                  <a:gd name="connsiteX2" fmla="*/ 1561523 w 1561523"/>
                  <a:gd name="connsiteY2" fmla="*/ 408833 h 408833"/>
                  <a:gd name="connsiteX3" fmla="*/ 0 w 1561523"/>
                  <a:gd name="connsiteY3" fmla="*/ 408833 h 408833"/>
                  <a:gd name="connsiteX4" fmla="*/ 0 w 1561523"/>
                  <a:gd name="connsiteY4" fmla="*/ 0 h 40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1523" h="408833">
                    <a:moveTo>
                      <a:pt x="0" y="0"/>
                    </a:moveTo>
                    <a:lnTo>
                      <a:pt x="1561523" y="0"/>
                    </a:lnTo>
                    <a:lnTo>
                      <a:pt x="1561523" y="408833"/>
                    </a:lnTo>
                    <a:lnTo>
                      <a:pt x="0" y="40883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5">
                  <a:shade val="15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spcFirstLastPara="0" vert="horz" wrap="square" lIns="6350" tIns="6350" rIns="6350" bIns="6350" numCol="1" spcCol="1270" anchor="ctr" anchorCtr="0">
                <a:noAutofit/>
              </a:bodyPr>
              <a:lstStyle/>
              <a:p>
                <a:pPr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_tradnl" sz="1000" b="1">
                    <a:solidFill>
                      <a:srgbClr val="000000"/>
                    </a:solidFill>
                  </a:rPr>
                  <a:t>RNA</a:t>
                </a:r>
                <a:endParaRPr lang="es-EC" sz="1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21" name="Forma libre: forma 120">
                <a:extLst>
                  <a:ext uri="{FF2B5EF4-FFF2-40B4-BE49-F238E27FC236}">
                    <a16:creationId xmlns="" xmlns:a16="http://schemas.microsoft.com/office/drawing/2014/main" id="{469F5704-6BA5-58B9-9C5F-5E79D54B2DDC}"/>
                  </a:ext>
                </a:extLst>
              </p:cNvPr>
              <p:cNvSpPr/>
              <p:nvPr/>
            </p:nvSpPr>
            <p:spPr>
              <a:xfrm>
                <a:off x="2539430" y="1817905"/>
                <a:ext cx="2469783" cy="448165"/>
              </a:xfrm>
              <a:custGeom>
                <a:avLst/>
                <a:gdLst>
                  <a:gd name="connsiteX0" fmla="*/ 0 w 2367163"/>
                  <a:gd name="connsiteY0" fmla="*/ 0 h 343187"/>
                  <a:gd name="connsiteX1" fmla="*/ 2367163 w 2367163"/>
                  <a:gd name="connsiteY1" fmla="*/ 0 h 343187"/>
                  <a:gd name="connsiteX2" fmla="*/ 2367163 w 2367163"/>
                  <a:gd name="connsiteY2" fmla="*/ 343187 h 343187"/>
                  <a:gd name="connsiteX3" fmla="*/ 0 w 2367163"/>
                  <a:gd name="connsiteY3" fmla="*/ 343187 h 343187"/>
                  <a:gd name="connsiteX4" fmla="*/ 0 w 2367163"/>
                  <a:gd name="connsiteY4" fmla="*/ 0 h 343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7163" h="343187">
                    <a:moveTo>
                      <a:pt x="0" y="0"/>
                    </a:moveTo>
                    <a:lnTo>
                      <a:pt x="2367163" y="0"/>
                    </a:lnTo>
                    <a:lnTo>
                      <a:pt x="2367163" y="343187"/>
                    </a:lnTo>
                    <a:lnTo>
                      <a:pt x="0" y="343187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spcFirstLastPara="0" vert="horz" wrap="square" lIns="6985" tIns="6985" rIns="6985" bIns="6985" numCol="1" spcCol="1270" anchor="ctr" anchorCtr="0">
                <a:noAutofit/>
              </a:bodyPr>
              <a:lstStyle/>
              <a:p>
                <a:pPr algn="ctr" defTabSz="46672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1050" b="1" dirty="0">
                    <a:solidFill>
                      <a:srgbClr val="000000"/>
                    </a:solidFill>
                  </a:rPr>
                  <a:t>UNIDAD ADMINISTRATIVA FINANCIERA</a:t>
                </a:r>
                <a:endParaRPr lang="es-EC" sz="105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" name="Forma libre: forma 121">
                <a:extLst>
                  <a:ext uri="{FF2B5EF4-FFF2-40B4-BE49-F238E27FC236}">
                    <a16:creationId xmlns="" xmlns:a16="http://schemas.microsoft.com/office/drawing/2014/main" id="{D6F44ADD-E211-59DB-9854-9AEB178CBE9A}"/>
                  </a:ext>
                </a:extLst>
              </p:cNvPr>
              <p:cNvSpPr/>
              <p:nvPr/>
            </p:nvSpPr>
            <p:spPr>
              <a:xfrm>
                <a:off x="6871227" y="1531903"/>
                <a:ext cx="2443811" cy="333325"/>
              </a:xfrm>
              <a:custGeom>
                <a:avLst/>
                <a:gdLst>
                  <a:gd name="connsiteX0" fmla="*/ 0 w 2330801"/>
                  <a:gd name="connsiteY0" fmla="*/ 0 h 317487"/>
                  <a:gd name="connsiteX1" fmla="*/ 2330801 w 2330801"/>
                  <a:gd name="connsiteY1" fmla="*/ 0 h 317487"/>
                  <a:gd name="connsiteX2" fmla="*/ 2330801 w 2330801"/>
                  <a:gd name="connsiteY2" fmla="*/ 317487 h 317487"/>
                  <a:gd name="connsiteX3" fmla="*/ 0 w 2330801"/>
                  <a:gd name="connsiteY3" fmla="*/ 317487 h 317487"/>
                  <a:gd name="connsiteX4" fmla="*/ 0 w 2330801"/>
                  <a:gd name="connsiteY4" fmla="*/ 0 h 317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0801" h="317487">
                    <a:moveTo>
                      <a:pt x="0" y="0"/>
                    </a:moveTo>
                    <a:lnTo>
                      <a:pt x="2330801" y="0"/>
                    </a:lnTo>
                    <a:lnTo>
                      <a:pt x="2330801" y="317487"/>
                    </a:lnTo>
                    <a:lnTo>
                      <a:pt x="0" y="317487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spcFirstLastPara="0" vert="horz" wrap="square" lIns="5715" tIns="5715" rIns="5715" bIns="5715" numCol="1" spcCol="1270" anchor="ctr" anchorCtr="0">
                <a:noAutofit/>
              </a:bodyPr>
              <a:lstStyle/>
              <a:p>
                <a:pPr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1000" b="1" dirty="0">
                    <a:solidFill>
                      <a:srgbClr val="000000"/>
                    </a:solidFill>
                  </a:rPr>
                  <a:t>UNIDAD DE ASESORÍA JURÍDICA</a:t>
                </a:r>
                <a:endParaRPr lang="es-EC" sz="10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" name="Forma libre: forma 122">
                <a:extLst>
                  <a:ext uri="{FF2B5EF4-FFF2-40B4-BE49-F238E27FC236}">
                    <a16:creationId xmlns="" xmlns:a16="http://schemas.microsoft.com/office/drawing/2014/main" id="{E87F7F01-4A14-82F8-B3FC-9E10A6EC287A}"/>
                  </a:ext>
                </a:extLst>
              </p:cNvPr>
              <p:cNvSpPr/>
              <p:nvPr/>
            </p:nvSpPr>
            <p:spPr>
              <a:xfrm>
                <a:off x="6873996" y="1907496"/>
                <a:ext cx="2443811" cy="359148"/>
              </a:xfrm>
              <a:custGeom>
                <a:avLst/>
                <a:gdLst>
                  <a:gd name="connsiteX0" fmla="*/ 0 w 2443811"/>
                  <a:gd name="connsiteY0" fmla="*/ 0 h 359148"/>
                  <a:gd name="connsiteX1" fmla="*/ 2443811 w 2443811"/>
                  <a:gd name="connsiteY1" fmla="*/ 0 h 359148"/>
                  <a:gd name="connsiteX2" fmla="*/ 2443811 w 2443811"/>
                  <a:gd name="connsiteY2" fmla="*/ 359148 h 359148"/>
                  <a:gd name="connsiteX3" fmla="*/ 0 w 2443811"/>
                  <a:gd name="connsiteY3" fmla="*/ 359148 h 359148"/>
                  <a:gd name="connsiteX4" fmla="*/ 0 w 2443811"/>
                  <a:gd name="connsiteY4" fmla="*/ 0 h 359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3811" h="359148">
                    <a:moveTo>
                      <a:pt x="0" y="0"/>
                    </a:moveTo>
                    <a:lnTo>
                      <a:pt x="2443811" y="0"/>
                    </a:lnTo>
                    <a:lnTo>
                      <a:pt x="2443811" y="359148"/>
                    </a:lnTo>
                    <a:lnTo>
                      <a:pt x="0" y="359148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spcFirstLastPara="0" vert="horz" wrap="square" lIns="6350" tIns="6350" rIns="6350" bIns="6350" numCol="1" spcCol="1270" anchor="ctr" anchorCtr="0">
                <a:noAutofit/>
              </a:bodyPr>
              <a:lstStyle/>
              <a:p>
                <a:pPr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1000" b="1" dirty="0">
                    <a:solidFill>
                      <a:srgbClr val="000000"/>
                    </a:solidFill>
                  </a:rPr>
                  <a:t>UNIDAD DE COMUNICACIÓN SOCIAL</a:t>
                </a:r>
                <a:endParaRPr lang="es-EC" sz="10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" name="Forma libre: forma 123">
                <a:extLst>
                  <a:ext uri="{FF2B5EF4-FFF2-40B4-BE49-F238E27FC236}">
                    <a16:creationId xmlns="" xmlns:a16="http://schemas.microsoft.com/office/drawing/2014/main" id="{812A8CE5-F4E2-83CC-2B1D-96F1D0345036}"/>
                  </a:ext>
                </a:extLst>
              </p:cNvPr>
              <p:cNvSpPr/>
              <p:nvPr/>
            </p:nvSpPr>
            <p:spPr>
              <a:xfrm>
                <a:off x="6840474" y="2305437"/>
                <a:ext cx="2477334" cy="265039"/>
              </a:xfrm>
              <a:custGeom>
                <a:avLst/>
                <a:gdLst>
                  <a:gd name="connsiteX0" fmla="*/ 0 w 2487107"/>
                  <a:gd name="connsiteY0" fmla="*/ 0 h 218828"/>
                  <a:gd name="connsiteX1" fmla="*/ 2487107 w 2487107"/>
                  <a:gd name="connsiteY1" fmla="*/ 0 h 218828"/>
                  <a:gd name="connsiteX2" fmla="*/ 2487107 w 2487107"/>
                  <a:gd name="connsiteY2" fmla="*/ 218828 h 218828"/>
                  <a:gd name="connsiteX3" fmla="*/ 0 w 2487107"/>
                  <a:gd name="connsiteY3" fmla="*/ 218828 h 218828"/>
                  <a:gd name="connsiteX4" fmla="*/ 0 w 2487107"/>
                  <a:gd name="connsiteY4" fmla="*/ 0 h 218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87107" h="218828">
                    <a:moveTo>
                      <a:pt x="0" y="0"/>
                    </a:moveTo>
                    <a:lnTo>
                      <a:pt x="2487107" y="0"/>
                    </a:lnTo>
                    <a:lnTo>
                      <a:pt x="2487107" y="218828"/>
                    </a:lnTo>
                    <a:lnTo>
                      <a:pt x="0" y="218828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spcFirstLastPara="0" vert="horz" wrap="square" lIns="6350" tIns="6350" rIns="6350" bIns="6350" numCol="1" spcCol="1270" anchor="ctr" anchorCtr="0">
                <a:noAutofit/>
              </a:bodyPr>
              <a:lstStyle/>
              <a:p>
                <a:pPr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1000" b="1" dirty="0">
                    <a:solidFill>
                      <a:srgbClr val="000000"/>
                    </a:solidFill>
                  </a:rPr>
                  <a:t>UNIDAD DE PLANIFICACIÓN</a:t>
                </a:r>
                <a:endParaRPr lang="es-EC" sz="10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" name="Forma libre: forma 124">
                <a:extLst>
                  <a:ext uri="{FF2B5EF4-FFF2-40B4-BE49-F238E27FC236}">
                    <a16:creationId xmlns="" xmlns:a16="http://schemas.microsoft.com/office/drawing/2014/main" id="{432F475E-DD12-E77E-E133-25B11BD1B499}"/>
                  </a:ext>
                </a:extLst>
              </p:cNvPr>
              <p:cNvSpPr/>
              <p:nvPr/>
            </p:nvSpPr>
            <p:spPr>
              <a:xfrm>
                <a:off x="6034751" y="5809296"/>
                <a:ext cx="2820944" cy="614540"/>
              </a:xfrm>
              <a:custGeom>
                <a:avLst/>
                <a:gdLst>
                  <a:gd name="connsiteX0" fmla="*/ 0 w 2820944"/>
                  <a:gd name="connsiteY0" fmla="*/ 0 h 408833"/>
                  <a:gd name="connsiteX1" fmla="*/ 2820944 w 2820944"/>
                  <a:gd name="connsiteY1" fmla="*/ 0 h 408833"/>
                  <a:gd name="connsiteX2" fmla="*/ 2820944 w 2820944"/>
                  <a:gd name="connsiteY2" fmla="*/ 408833 h 408833"/>
                  <a:gd name="connsiteX3" fmla="*/ 0 w 2820944"/>
                  <a:gd name="connsiteY3" fmla="*/ 408833 h 408833"/>
                  <a:gd name="connsiteX4" fmla="*/ 0 w 2820944"/>
                  <a:gd name="connsiteY4" fmla="*/ 0 h 40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0944" h="408833">
                    <a:moveTo>
                      <a:pt x="0" y="0"/>
                    </a:moveTo>
                    <a:lnTo>
                      <a:pt x="2820944" y="0"/>
                    </a:lnTo>
                    <a:lnTo>
                      <a:pt x="2820944" y="408833"/>
                    </a:lnTo>
                    <a:lnTo>
                      <a:pt x="0" y="40883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spcFirstLastPara="0" vert="horz" wrap="square" lIns="5715" tIns="5715" rIns="5715" bIns="5715" numCol="1" spcCol="1270" anchor="ctr" anchorCtr="0">
                <a:noAutofit/>
              </a:bodyPr>
              <a:lstStyle/>
              <a:p>
                <a:pPr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1100" b="1" dirty="0">
                    <a:solidFill>
                      <a:srgbClr val="000000"/>
                    </a:solidFill>
                  </a:rPr>
                  <a:t>UNIDAD </a:t>
                </a:r>
              </a:p>
              <a:p>
                <a:pPr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1100" b="1" dirty="0">
                    <a:solidFill>
                      <a:srgbClr val="000000"/>
                    </a:solidFill>
                  </a:rPr>
                  <a:t>DE  VENTANILLA ÚNICA</a:t>
                </a:r>
                <a:endParaRPr lang="es-EC" sz="1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6" name="Forma libre: forma 125">
                <a:extLst>
                  <a:ext uri="{FF2B5EF4-FFF2-40B4-BE49-F238E27FC236}">
                    <a16:creationId xmlns="" xmlns:a16="http://schemas.microsoft.com/office/drawing/2014/main" id="{4DB4EEF8-1039-D29D-62FB-CE0F36E8DD8B}"/>
                  </a:ext>
                </a:extLst>
              </p:cNvPr>
              <p:cNvSpPr/>
              <p:nvPr/>
            </p:nvSpPr>
            <p:spPr>
              <a:xfrm>
                <a:off x="1391540" y="5811497"/>
                <a:ext cx="2917458" cy="606750"/>
              </a:xfrm>
              <a:custGeom>
                <a:avLst/>
                <a:gdLst>
                  <a:gd name="connsiteX0" fmla="*/ 0 w 2926112"/>
                  <a:gd name="connsiteY0" fmla="*/ 0 h 606750"/>
                  <a:gd name="connsiteX1" fmla="*/ 2926112 w 2926112"/>
                  <a:gd name="connsiteY1" fmla="*/ 0 h 606750"/>
                  <a:gd name="connsiteX2" fmla="*/ 2926112 w 2926112"/>
                  <a:gd name="connsiteY2" fmla="*/ 606750 h 606750"/>
                  <a:gd name="connsiteX3" fmla="*/ 0 w 2926112"/>
                  <a:gd name="connsiteY3" fmla="*/ 606750 h 606750"/>
                  <a:gd name="connsiteX4" fmla="*/ 0 w 2926112"/>
                  <a:gd name="connsiteY4" fmla="*/ 0 h 60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26112" h="606750">
                    <a:moveTo>
                      <a:pt x="0" y="0"/>
                    </a:moveTo>
                    <a:lnTo>
                      <a:pt x="2926112" y="0"/>
                    </a:lnTo>
                    <a:lnTo>
                      <a:pt x="2926112" y="606750"/>
                    </a:lnTo>
                    <a:lnTo>
                      <a:pt x="0" y="60675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spcFirstLastPara="0" vert="horz" wrap="square" lIns="5715" tIns="5715" rIns="5715" bIns="5715" numCol="1" spcCol="1270" anchor="ctr" anchorCtr="0">
                <a:noAutofit/>
              </a:bodyPr>
              <a:lstStyle/>
              <a:p>
                <a:pPr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1100" b="1" dirty="0">
                    <a:solidFill>
                      <a:srgbClr val="000000"/>
                    </a:solidFill>
                  </a:rPr>
                  <a:t>UNIDAD </a:t>
                </a:r>
              </a:p>
              <a:p>
                <a:pPr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1100" b="1" dirty="0">
                    <a:solidFill>
                      <a:srgbClr val="000000"/>
                    </a:solidFill>
                  </a:rPr>
                  <a:t>DE  INFORMACIÓN NACIONAL AGROPECUARIA</a:t>
                </a:r>
                <a:endParaRPr lang="es-EC" sz="1100" b="1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42" name="Conector recto 41">
              <a:extLst>
                <a:ext uri="{FF2B5EF4-FFF2-40B4-BE49-F238E27FC236}">
                  <a16:creationId xmlns="" xmlns:a16="http://schemas.microsoft.com/office/drawing/2014/main" id="{6F5AB317-FC9F-9DF2-5321-9281FF828666}"/>
                </a:ext>
              </a:extLst>
            </p:cNvPr>
            <p:cNvCxnSpPr>
              <a:cxnSpLocks/>
            </p:cNvCxnSpPr>
            <p:nvPr/>
          </p:nvCxnSpPr>
          <p:spPr>
            <a:xfrm>
              <a:off x="10222089" y="3274854"/>
              <a:ext cx="0" cy="168813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>
              <a:extLst>
                <a:ext uri="{FF2B5EF4-FFF2-40B4-BE49-F238E27FC236}">
                  <a16:creationId xmlns="" xmlns:a16="http://schemas.microsoft.com/office/drawing/2014/main" id="{A22054B0-FBBA-70E6-54A6-DFFBA5AD79CC}"/>
                </a:ext>
              </a:extLst>
            </p:cNvPr>
            <p:cNvCxnSpPr>
              <a:cxnSpLocks/>
            </p:cNvCxnSpPr>
            <p:nvPr/>
          </p:nvCxnSpPr>
          <p:spPr>
            <a:xfrm>
              <a:off x="10278360" y="4949482"/>
              <a:ext cx="0" cy="168813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>
              <a:extLst>
                <a:ext uri="{FF2B5EF4-FFF2-40B4-BE49-F238E27FC236}">
                  <a16:creationId xmlns="" xmlns:a16="http://schemas.microsoft.com/office/drawing/2014/main" id="{CFFEED8F-6CB2-E65F-3F4B-18CB786175E8}"/>
                </a:ext>
              </a:extLst>
            </p:cNvPr>
            <p:cNvCxnSpPr>
              <a:cxnSpLocks/>
            </p:cNvCxnSpPr>
            <p:nvPr/>
          </p:nvCxnSpPr>
          <p:spPr>
            <a:xfrm>
              <a:off x="5570806" y="3836742"/>
              <a:ext cx="0" cy="246203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>
              <a:extLst>
                <a:ext uri="{FF2B5EF4-FFF2-40B4-BE49-F238E27FC236}">
                  <a16:creationId xmlns="" xmlns:a16="http://schemas.microsoft.com/office/drawing/2014/main" id="{CF414D80-9AA6-9599-318D-E4D80E8E796F}"/>
                </a:ext>
              </a:extLst>
            </p:cNvPr>
            <p:cNvCxnSpPr>
              <a:cxnSpLocks/>
            </p:cNvCxnSpPr>
            <p:nvPr/>
          </p:nvCxnSpPr>
          <p:spPr>
            <a:xfrm>
              <a:off x="5545420" y="4474551"/>
              <a:ext cx="0" cy="202297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>
              <a:extLst>
                <a:ext uri="{FF2B5EF4-FFF2-40B4-BE49-F238E27FC236}">
                  <a16:creationId xmlns="" xmlns:a16="http://schemas.microsoft.com/office/drawing/2014/main" id="{5CBF7875-828B-CBBF-5B63-F4789529516C}"/>
                </a:ext>
              </a:extLst>
            </p:cNvPr>
            <p:cNvCxnSpPr>
              <a:cxnSpLocks/>
            </p:cNvCxnSpPr>
            <p:nvPr/>
          </p:nvCxnSpPr>
          <p:spPr>
            <a:xfrm>
              <a:off x="5524178" y="5097834"/>
              <a:ext cx="0" cy="172177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>
              <a:extLst>
                <a:ext uri="{FF2B5EF4-FFF2-40B4-BE49-F238E27FC236}">
                  <a16:creationId xmlns="" xmlns:a16="http://schemas.microsoft.com/office/drawing/2014/main" id="{EDCA9525-D8C0-3302-00A2-E487F03C6B82}"/>
                </a:ext>
              </a:extLst>
            </p:cNvPr>
            <p:cNvCxnSpPr>
              <a:cxnSpLocks/>
            </p:cNvCxnSpPr>
            <p:nvPr/>
          </p:nvCxnSpPr>
          <p:spPr>
            <a:xfrm>
              <a:off x="2000288" y="4472951"/>
              <a:ext cx="0" cy="168813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Conector recto 127">
              <a:extLst>
                <a:ext uri="{FF2B5EF4-FFF2-40B4-BE49-F238E27FC236}">
                  <a16:creationId xmlns="" xmlns:a16="http://schemas.microsoft.com/office/drawing/2014/main" id="{AD7C0230-3721-D788-2CD3-BC883D36E1E3}"/>
                </a:ext>
              </a:extLst>
            </p:cNvPr>
            <p:cNvCxnSpPr>
              <a:cxnSpLocks/>
            </p:cNvCxnSpPr>
            <p:nvPr/>
          </p:nvCxnSpPr>
          <p:spPr>
            <a:xfrm>
              <a:off x="5557142" y="2670065"/>
              <a:ext cx="0" cy="168813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Conector recto 135">
              <a:extLst>
                <a:ext uri="{FF2B5EF4-FFF2-40B4-BE49-F238E27FC236}">
                  <a16:creationId xmlns="" xmlns:a16="http://schemas.microsoft.com/office/drawing/2014/main" id="{32CC48AE-756B-F77D-6785-69768C69EB14}"/>
                </a:ext>
              </a:extLst>
            </p:cNvPr>
            <p:cNvCxnSpPr>
              <a:cxnSpLocks/>
            </p:cNvCxnSpPr>
            <p:nvPr/>
          </p:nvCxnSpPr>
          <p:spPr>
            <a:xfrm>
              <a:off x="5549758" y="3259096"/>
              <a:ext cx="0" cy="168813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" name="Conector recto 1">
            <a:extLst>
              <a:ext uri="{FF2B5EF4-FFF2-40B4-BE49-F238E27FC236}">
                <a16:creationId xmlns="" xmlns:a16="http://schemas.microsoft.com/office/drawing/2014/main" id="{C67B12AA-1486-2A18-5695-2F700940D81E}"/>
              </a:ext>
            </a:extLst>
          </p:cNvPr>
          <p:cNvCxnSpPr>
            <a:cxnSpLocks/>
          </p:cNvCxnSpPr>
          <p:nvPr/>
        </p:nvCxnSpPr>
        <p:spPr>
          <a:xfrm flipV="1">
            <a:off x="1948794" y="2643211"/>
            <a:ext cx="8317365" cy="2685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ctor recto 2">
            <a:extLst>
              <a:ext uri="{FF2B5EF4-FFF2-40B4-BE49-F238E27FC236}">
                <a16:creationId xmlns="" xmlns:a16="http://schemas.microsoft.com/office/drawing/2014/main" id="{070DBCF1-D1D3-D06F-0DC5-1ADEB706324D}"/>
              </a:ext>
            </a:extLst>
          </p:cNvPr>
          <p:cNvCxnSpPr>
            <a:cxnSpLocks/>
          </p:cNvCxnSpPr>
          <p:nvPr/>
        </p:nvCxnSpPr>
        <p:spPr>
          <a:xfrm>
            <a:off x="1978238" y="2695700"/>
            <a:ext cx="0" cy="16881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F79246DC-E963-19F2-CE4E-C780520515DE}"/>
              </a:ext>
            </a:extLst>
          </p:cNvPr>
          <p:cNvCxnSpPr>
            <a:cxnSpLocks/>
          </p:cNvCxnSpPr>
          <p:nvPr/>
        </p:nvCxnSpPr>
        <p:spPr>
          <a:xfrm>
            <a:off x="1978238" y="3877990"/>
            <a:ext cx="0" cy="16881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5">
            <a:extLst>
              <a:ext uri="{FF2B5EF4-FFF2-40B4-BE49-F238E27FC236}">
                <a16:creationId xmlns="" xmlns:a16="http://schemas.microsoft.com/office/drawing/2014/main" id="{D15FF6E6-4FEE-1A0E-9C99-996E3807972E}"/>
              </a:ext>
            </a:extLst>
          </p:cNvPr>
          <p:cNvCxnSpPr>
            <a:cxnSpLocks/>
          </p:cNvCxnSpPr>
          <p:nvPr/>
        </p:nvCxnSpPr>
        <p:spPr>
          <a:xfrm>
            <a:off x="1948794" y="3301609"/>
            <a:ext cx="0" cy="16881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290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="" xmlns:a16="http://schemas.microsoft.com/office/drawing/2014/main" id="{C9C758EF-D212-424A-0122-B2CD073E85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>
            <a:extLst>
              <a:ext uri="{FF2B5EF4-FFF2-40B4-BE49-F238E27FC236}">
                <a16:creationId xmlns="" xmlns:a16="http://schemas.microsoft.com/office/drawing/2014/main" id="{667A98CF-83DF-1C20-7D7B-1820B5D426CE}"/>
              </a:ext>
            </a:extLst>
          </p:cNvPr>
          <p:cNvSpPr/>
          <p:nvPr/>
        </p:nvSpPr>
        <p:spPr>
          <a:xfrm>
            <a:off x="671399" y="231120"/>
            <a:ext cx="8768023" cy="5847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 algn="ctr">
              <a:tabLst>
                <a:tab pos="0" algn="l"/>
              </a:tabLst>
            </a:pPr>
            <a:r>
              <a:rPr lang="es-ES" sz="3200" b="1" spc="-1" dirty="0">
                <a:solidFill>
                  <a:srgbClr val="2E2D91"/>
                </a:solidFill>
                <a:ea typeface="Arial"/>
              </a:rPr>
              <a:t>Oficinas Técnicas Provincia de Loja</a:t>
            </a:r>
          </a:p>
        </p:txBody>
      </p:sp>
      <p:pic>
        <p:nvPicPr>
          <p:cNvPr id="24" name="Google Shape;75;p3" descr="Imagen">
            <a:extLst>
              <a:ext uri="{FF2B5EF4-FFF2-40B4-BE49-F238E27FC236}">
                <a16:creationId xmlns="" xmlns:a16="http://schemas.microsoft.com/office/drawing/2014/main" id="{EE8D46BD-B07B-C8F3-0091-7229F3CB39F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9034568" y="6272173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" name="Google Shape;121;p3">
            <a:extLst>
              <a:ext uri="{FF2B5EF4-FFF2-40B4-BE49-F238E27FC236}">
                <a16:creationId xmlns="" xmlns:a16="http://schemas.microsoft.com/office/drawing/2014/main" id="{C14F2944-8A4E-546A-5D6E-236C509E6BAC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2"/>
          <a:stretch>
            <a:fillRect/>
          </a:stretch>
        </p:blipFill>
        <p:spPr bwMode="auto">
          <a:xfrm>
            <a:off x="5221317" y="1354224"/>
            <a:ext cx="6160196" cy="41631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Tabla 2">
            <a:extLst>
              <a:ext uri="{FF2B5EF4-FFF2-40B4-BE49-F238E27FC236}">
                <a16:creationId xmlns="" xmlns:a16="http://schemas.microsoft.com/office/drawing/2014/main" id="{4FC74181-27EB-AC66-AFD6-693EAFC9CE3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35695" y="1098872"/>
          <a:ext cx="4258335" cy="477816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5585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98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93830"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err="1">
                          <a:solidFill>
                            <a:schemeClr val="tx1"/>
                          </a:solidFill>
                        </a:rPr>
                        <a:t>N°</a:t>
                      </a:r>
                      <a:endParaRPr lang="es-EC" sz="16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38" marR="91438" marT="45553" marB="455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UBICACION  </a:t>
                      </a:r>
                      <a:endParaRPr lang="es-EC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553" marB="45553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7563">
                <a:tc>
                  <a:txBody>
                    <a:bodyPr/>
                    <a:lstStyle/>
                    <a:p>
                      <a:pPr algn="ctr"/>
                      <a:r>
                        <a:rPr lang="es-MX" sz="1100" dirty="0"/>
                        <a:t>1</a:t>
                      </a:r>
                      <a:endParaRPr lang="es-EC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553" marB="45553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None/>
                      </a:pPr>
                      <a:r>
                        <a:rPr lang="es-EC" sz="1100" b="0" u="none" strike="noStrike" cap="none" noProof="0" dirty="0">
                          <a:solidFill>
                            <a:srgbClr val="000000"/>
                          </a:solidFill>
                          <a:sym typeface="Calibri"/>
                        </a:rPr>
                        <a:t>Oficina DD-MAG-Loja </a:t>
                      </a:r>
                      <a:r>
                        <a:rPr lang="en-US" sz="1100" b="0" u="none" strike="noStrike" cap="none" dirty="0">
                          <a:solidFill>
                            <a:srgbClr val="000000"/>
                          </a:solidFill>
                          <a:sym typeface="Calibri"/>
                        </a:rPr>
                        <a:t>(Malacatos-Chuquiribamba)</a:t>
                      </a:r>
                      <a:endParaRPr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8873" marR="88873" marT="0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6377">
                <a:tc>
                  <a:txBody>
                    <a:bodyPr/>
                    <a:lstStyle/>
                    <a:p>
                      <a:pPr algn="ctr"/>
                      <a:r>
                        <a:rPr lang="es-MX" sz="1100" dirty="0"/>
                        <a:t>2</a:t>
                      </a:r>
                      <a:endParaRPr lang="es-EC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553" marB="45553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None/>
                      </a:pPr>
                      <a:r>
                        <a:rPr lang="es-MX" sz="1100" dirty="0"/>
                        <a:t>Unidad Técnica Olmedo</a:t>
                      </a:r>
                      <a:endParaRPr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8873" marR="88873" marT="0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6377">
                <a:tc>
                  <a:txBody>
                    <a:bodyPr/>
                    <a:lstStyle/>
                    <a:p>
                      <a:pPr algn="ctr"/>
                      <a:r>
                        <a:rPr lang="es-MX" sz="1100" dirty="0"/>
                        <a:t>3</a:t>
                      </a:r>
                      <a:endParaRPr lang="es-EC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553" marB="45553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None/>
                      </a:pPr>
                      <a:r>
                        <a:rPr lang="en-US" sz="1100" b="0" u="none" strike="noStrike" cap="none" dirty="0">
                          <a:solidFill>
                            <a:srgbClr val="000000"/>
                          </a:solidFill>
                          <a:sym typeface="Calibri"/>
                        </a:rPr>
                        <a:t>Unidad Técnica MAG-Chaguarpamba</a:t>
                      </a:r>
                      <a:endParaRPr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8873" marR="88873" marT="0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76377">
                <a:tc>
                  <a:txBody>
                    <a:bodyPr/>
                    <a:lstStyle/>
                    <a:p>
                      <a:pPr algn="ctr"/>
                      <a:r>
                        <a:rPr lang="es-MX" sz="1100" dirty="0"/>
                        <a:t>4</a:t>
                      </a:r>
                      <a:endParaRPr lang="es-EC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553" marB="45553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None/>
                      </a:pPr>
                      <a:r>
                        <a:rPr lang="en-US" sz="1100" b="0" u="none" strike="noStrike" cap="none" dirty="0">
                          <a:solidFill>
                            <a:srgbClr val="000000"/>
                          </a:solidFill>
                          <a:sym typeface="Calibri"/>
                        </a:rPr>
                        <a:t>Unidad Técnica </a:t>
                      </a:r>
                      <a:r>
                        <a:rPr lang="es-EC" sz="1100" b="0" u="none" strike="noStrike" cap="none" noProof="0" dirty="0">
                          <a:solidFill>
                            <a:srgbClr val="000000"/>
                          </a:solidFill>
                          <a:sym typeface="Calibri"/>
                        </a:rPr>
                        <a:t>MAG-Saraguro</a:t>
                      </a:r>
                      <a:endParaRPr lang="es-EC" sz="11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8873" marR="88873" marT="0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6377">
                <a:tc>
                  <a:txBody>
                    <a:bodyPr/>
                    <a:lstStyle/>
                    <a:p>
                      <a:pPr algn="ctr"/>
                      <a:r>
                        <a:rPr lang="es-MX" sz="1100" dirty="0"/>
                        <a:t>5</a:t>
                      </a:r>
                      <a:endParaRPr lang="es-EC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553" marB="45553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None/>
                      </a:pPr>
                      <a:r>
                        <a:rPr lang="en-US" sz="1100" b="0" u="none" strike="noStrike" cap="none" dirty="0">
                          <a:solidFill>
                            <a:srgbClr val="000000"/>
                          </a:solidFill>
                          <a:sym typeface="Calibri"/>
                        </a:rPr>
                        <a:t>Unidad Técnica MAG-Catamayo</a:t>
                      </a:r>
                      <a:endParaRPr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8873" marR="88873" marT="0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76377">
                <a:tc>
                  <a:txBody>
                    <a:bodyPr/>
                    <a:lstStyle/>
                    <a:p>
                      <a:pPr algn="ctr"/>
                      <a:r>
                        <a:rPr lang="es-MX" sz="1100" dirty="0"/>
                        <a:t>6</a:t>
                      </a:r>
                      <a:endParaRPr lang="es-EC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553" marB="45553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None/>
                      </a:pPr>
                      <a:r>
                        <a:rPr lang="en-US" sz="1100" b="0" u="none" strike="noStrike" cap="none" dirty="0">
                          <a:solidFill>
                            <a:srgbClr val="000000"/>
                          </a:solidFill>
                          <a:sym typeface="Calibri"/>
                        </a:rPr>
                        <a:t>Unidad Técnica MAG-Gonzanamá</a:t>
                      </a:r>
                      <a:endParaRPr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8873" marR="88873" marT="0" marB="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76377">
                <a:tc>
                  <a:txBody>
                    <a:bodyPr/>
                    <a:lstStyle/>
                    <a:p>
                      <a:pPr algn="ctr"/>
                      <a:r>
                        <a:rPr lang="es-MX" sz="1100" dirty="0"/>
                        <a:t>7</a:t>
                      </a:r>
                      <a:endParaRPr lang="es-EC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553" marB="45553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None/>
                      </a:pPr>
                      <a:r>
                        <a:rPr lang="en-US" sz="1100" b="0" u="none" strike="noStrike" cap="none" dirty="0">
                          <a:solidFill>
                            <a:srgbClr val="000000"/>
                          </a:solidFill>
                          <a:sym typeface="Calibri"/>
                        </a:rPr>
                        <a:t>Unidad Técnica MAG-Calvas</a:t>
                      </a:r>
                      <a:endParaRPr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8873" marR="88873" marT="0" marB="0" anchor="b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76377">
                <a:tc>
                  <a:txBody>
                    <a:bodyPr/>
                    <a:lstStyle/>
                    <a:p>
                      <a:pPr algn="ctr"/>
                      <a:r>
                        <a:rPr lang="es-MX" sz="1100" dirty="0"/>
                        <a:t>8</a:t>
                      </a:r>
                      <a:endParaRPr lang="es-EC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553" marB="45553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None/>
                      </a:pPr>
                      <a:r>
                        <a:rPr lang="es-EC" sz="1100" b="0" u="none" strike="noStrike" cap="none" noProof="0" dirty="0">
                          <a:solidFill>
                            <a:srgbClr val="000000"/>
                          </a:solidFill>
                          <a:sym typeface="Calibri"/>
                        </a:rPr>
                        <a:t>Unidad Técnica MAG-Macará</a:t>
                      </a:r>
                      <a:endParaRPr lang="es-EC" sz="11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8873" marR="88873" marT="0" marB="0" anchor="b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76377">
                <a:tc>
                  <a:txBody>
                    <a:bodyPr/>
                    <a:lstStyle/>
                    <a:p>
                      <a:pPr algn="ctr"/>
                      <a:r>
                        <a:rPr lang="es-MX" sz="1100" dirty="0"/>
                        <a:t>9</a:t>
                      </a:r>
                      <a:endParaRPr lang="es-EC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553" marB="45553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None/>
                      </a:pPr>
                      <a:r>
                        <a:rPr lang="es-EC" sz="1100" b="0" u="none" strike="noStrike" cap="none" noProof="0" dirty="0">
                          <a:solidFill>
                            <a:srgbClr val="000000"/>
                          </a:solidFill>
                          <a:sym typeface="Calibri"/>
                        </a:rPr>
                        <a:t>Unidad Técnica MAG-Zapotillo</a:t>
                      </a:r>
                      <a:endParaRPr lang="es-EC" sz="11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8873" marR="88873" marT="0" marB="0" anchor="b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76377">
                <a:tc>
                  <a:txBody>
                    <a:bodyPr/>
                    <a:lstStyle/>
                    <a:p>
                      <a:pPr algn="ctr"/>
                      <a:r>
                        <a:rPr lang="es-MX" sz="1100" dirty="0"/>
                        <a:t>10</a:t>
                      </a:r>
                      <a:endParaRPr lang="es-EC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553" marB="45553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None/>
                      </a:pPr>
                      <a:r>
                        <a:rPr lang="es-EC" sz="1100" b="0" u="none" strike="noStrike" cap="none" noProof="0" dirty="0">
                          <a:solidFill>
                            <a:srgbClr val="000000"/>
                          </a:solidFill>
                          <a:sym typeface="Calibri"/>
                        </a:rPr>
                        <a:t>Unidad Técnica MAG-Puyango (Mercadillo)</a:t>
                      </a:r>
                      <a:endParaRPr lang="es-EC" sz="11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8873" marR="88873" marT="0" marB="0" anchor="b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76377">
                <a:tc>
                  <a:txBody>
                    <a:bodyPr/>
                    <a:lstStyle/>
                    <a:p>
                      <a:pPr algn="ctr"/>
                      <a:r>
                        <a:rPr lang="es-MX" sz="1100" dirty="0"/>
                        <a:t>11</a:t>
                      </a:r>
                      <a:endParaRPr lang="es-EC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553" marB="45553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None/>
                      </a:pPr>
                      <a:r>
                        <a:rPr lang="es-EC" sz="1100" b="0" u="none" strike="noStrike" cap="none" noProof="0" dirty="0">
                          <a:solidFill>
                            <a:srgbClr val="000000"/>
                          </a:solidFill>
                          <a:sym typeface="Calibri"/>
                        </a:rPr>
                        <a:t>Unidad Técnica MAG-Celica</a:t>
                      </a:r>
                      <a:endParaRPr lang="es-EC" sz="11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8873" marR="88873" marT="0" marB="0" anchor="b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76377">
                <a:tc>
                  <a:txBody>
                    <a:bodyPr/>
                    <a:lstStyle/>
                    <a:p>
                      <a:pPr algn="ctr"/>
                      <a:r>
                        <a:rPr lang="es-MX" sz="1100" dirty="0"/>
                        <a:t>12</a:t>
                      </a:r>
                      <a:endParaRPr lang="es-EC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553" marB="45553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None/>
                      </a:pPr>
                      <a:r>
                        <a:rPr lang="es-EC" sz="1100" b="0" u="none" strike="noStrike" cap="none" noProof="0" dirty="0">
                          <a:solidFill>
                            <a:srgbClr val="000000"/>
                          </a:solidFill>
                          <a:sym typeface="Calibri"/>
                        </a:rPr>
                        <a:t>Unidad Técnica </a:t>
                      </a:r>
                      <a:r>
                        <a:rPr lang="es-EC" sz="1100" b="0" u="none" strike="noStrike" cap="none" noProof="0" dirty="0">
                          <a:solidFill>
                            <a:srgbClr val="000000"/>
                          </a:solidFill>
                          <a:sym typeface="Calibri"/>
                          <a:extLst>
                            <a:ext uri="http://customooxmlschemas.google.com/"/>
                          </a:extLst>
                        </a:rPr>
                        <a:t>MAG-Espíndola </a:t>
                      </a:r>
                      <a:endParaRPr lang="es-EC" sz="11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8873" marR="88873" marT="0" marB="0" anchor="b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76377">
                <a:tc>
                  <a:txBody>
                    <a:bodyPr/>
                    <a:lstStyle/>
                    <a:p>
                      <a:pPr algn="ctr"/>
                      <a:r>
                        <a:rPr lang="es-MX" sz="1100" dirty="0"/>
                        <a:t>13</a:t>
                      </a:r>
                      <a:endParaRPr lang="es-EC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553" marB="45553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None/>
                      </a:pPr>
                      <a:r>
                        <a:rPr lang="es-EC" sz="1100" b="0" u="none" strike="noStrike" cap="none" noProof="0" dirty="0">
                          <a:solidFill>
                            <a:srgbClr val="000000"/>
                          </a:solidFill>
                          <a:sym typeface="Calibri"/>
                        </a:rPr>
                        <a:t>Unidad Técnica MAG-Pindal</a:t>
                      </a:r>
                      <a:endParaRPr lang="es-EC" sz="11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8873" marR="88873" marT="0" marB="0" anchor="b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76377">
                <a:tc>
                  <a:txBody>
                    <a:bodyPr/>
                    <a:lstStyle/>
                    <a:p>
                      <a:pPr algn="ctr"/>
                      <a:r>
                        <a:rPr lang="es-MX" sz="1100" dirty="0"/>
                        <a:t>14</a:t>
                      </a:r>
                      <a:endParaRPr lang="es-EC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553" marB="45553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None/>
                      </a:pPr>
                      <a:r>
                        <a:rPr lang="en-US" sz="1100" b="0" u="none" strike="noStrike" cap="none" dirty="0">
                          <a:solidFill>
                            <a:srgbClr val="000000"/>
                          </a:solidFill>
                          <a:sym typeface="Calibri"/>
                        </a:rPr>
                        <a:t>Unidad Técnica MAG-Quilanga</a:t>
                      </a:r>
                      <a:endParaRPr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8873" marR="88873" marT="0" marB="0" anchor="b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76377">
                <a:tc>
                  <a:txBody>
                    <a:bodyPr/>
                    <a:lstStyle/>
                    <a:p>
                      <a:pPr algn="ctr"/>
                      <a:r>
                        <a:rPr lang="es-MX" sz="1100" dirty="0"/>
                        <a:t>15</a:t>
                      </a:r>
                      <a:endParaRPr lang="es-EC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553" marB="45553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None/>
                      </a:pPr>
                      <a:r>
                        <a:rPr lang="en-US" sz="1100" b="0" u="none" strike="noStrike" cap="none" dirty="0">
                          <a:solidFill>
                            <a:srgbClr val="000000"/>
                          </a:solidFill>
                          <a:sym typeface="Calibri"/>
                        </a:rPr>
                        <a:t>Unidad Técnica </a:t>
                      </a:r>
                      <a:r>
                        <a:rPr lang="en-US" sz="1100" b="0" u="none" strike="noStrike" cap="none" dirty="0">
                          <a:solidFill>
                            <a:srgbClr val="000000"/>
                          </a:solidFill>
                          <a:sym typeface="Calibri"/>
                          <a:extLst>
                            <a:ext uri="http://customooxmlschemas.google.com/"/>
                          </a:extLst>
                        </a:rPr>
                        <a:t>MAG-Sozoranga</a:t>
                      </a:r>
                      <a:endParaRPr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8873" marR="88873" marT="0" marB="0" anchor="b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76377">
                <a:tc>
                  <a:txBody>
                    <a:bodyPr/>
                    <a:lstStyle/>
                    <a:p>
                      <a:pPr algn="ctr"/>
                      <a:r>
                        <a:rPr lang="es-MX" sz="1100" dirty="0"/>
                        <a:t>16</a:t>
                      </a:r>
                      <a:endParaRPr lang="es-EC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553" marB="455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100" dirty="0"/>
                        <a:t>Unidad Técnica MAG-Paltas</a:t>
                      </a:r>
                      <a:endParaRPr lang="es-EC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553" marB="45553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592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67;p2"/>
          <p:cNvSpPr/>
          <p:nvPr/>
        </p:nvSpPr>
        <p:spPr>
          <a:xfrm>
            <a:off x="5020235" y="2462040"/>
            <a:ext cx="6490045" cy="70788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4000" b="1" i="1" strike="noStrike" spc="-1" dirty="0" err="1">
                <a:solidFill>
                  <a:srgbClr val="FFFFFF"/>
                </a:solidFill>
                <a:latin typeface="Arial"/>
                <a:ea typeface="Arial"/>
              </a:rPr>
              <a:t>Ejecución</a:t>
            </a:r>
            <a:r>
              <a:rPr lang="en-US" sz="4000" b="1" i="1" strike="noStrike" spc="-1" dirty="0">
                <a:solidFill>
                  <a:srgbClr val="FFFFFF"/>
                </a:solidFill>
                <a:latin typeface="Arial"/>
                <a:ea typeface="Arial"/>
              </a:rPr>
              <a:t> </a:t>
            </a:r>
            <a:r>
              <a:rPr lang="en-US" sz="4000" b="1" i="1" strike="noStrike" spc="-1" dirty="0" err="1">
                <a:solidFill>
                  <a:srgbClr val="FFFFFF"/>
                </a:solidFill>
                <a:latin typeface="Arial"/>
                <a:ea typeface="Arial"/>
              </a:rPr>
              <a:t>Presupuestaria</a:t>
            </a:r>
            <a:endParaRPr lang="es-ES" sz="4000" b="1" strike="noStrike" spc="-1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Google Shape;68;p2"/>
          <p:cNvSpPr/>
          <p:nvPr/>
        </p:nvSpPr>
        <p:spPr>
          <a:xfrm>
            <a:off x="6628532" y="2938673"/>
            <a:ext cx="4370760" cy="76944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5720" rIns="45720" anchor="t">
            <a:spAutoFit/>
          </a:bodyPr>
          <a:lstStyle/>
          <a:p>
            <a:pPr algn="r">
              <a:lnSpc>
                <a:spcPct val="100000"/>
              </a:lnSpc>
              <a:tabLst>
                <a:tab pos="0" algn="l"/>
              </a:tabLst>
            </a:pPr>
            <a:r>
              <a:rPr lang="en-US" sz="4400" b="1" i="1" strike="noStrike" spc="-1" dirty="0">
                <a:solidFill>
                  <a:srgbClr val="E5C400"/>
                </a:solidFill>
                <a:latin typeface="Arial"/>
                <a:ea typeface="Arial"/>
              </a:rPr>
              <a:t>Loja</a:t>
            </a:r>
            <a:endParaRPr lang="es-ES" sz="4400" b="0" strike="noStrike" spc="-1" dirty="0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22" name="Google Shape;69;p2" descr="Imagen"/>
          <p:cNvPicPr/>
          <p:nvPr/>
        </p:nvPicPr>
        <p:blipFill>
          <a:blip r:embed="rId4"/>
          <a:stretch/>
        </p:blipFill>
        <p:spPr>
          <a:xfrm>
            <a:off x="7147440" y="5972040"/>
            <a:ext cx="4169160" cy="622800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22254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/>
          <p:cNvSpPr/>
          <p:nvPr/>
        </p:nvSpPr>
        <p:spPr>
          <a:xfrm>
            <a:off x="671399" y="231120"/>
            <a:ext cx="8382953" cy="86177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s-EC" sz="2500" b="1" strike="noStrike" spc="-1" dirty="0">
                <a:solidFill>
                  <a:srgbClr val="2E2D91"/>
                </a:solidFill>
                <a:latin typeface="Arial"/>
                <a:ea typeface="Arial"/>
              </a:rPr>
              <a:t>Presupuesto aprobado y ejecutado de la entidad operativa desconcentrada.</a:t>
            </a:r>
            <a:endParaRPr lang="es-EC" sz="2500" b="1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" name="Google Shape;75;p3" descr="Imagen"/>
          <p:cNvPicPr/>
          <p:nvPr/>
        </p:nvPicPr>
        <p:blipFill>
          <a:blip r:embed="rId4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graphicFrame>
        <p:nvGraphicFramePr>
          <p:cNvPr id="2" name="Tabla 1">
            <a:extLst>
              <a:ext uri="{FF2B5EF4-FFF2-40B4-BE49-F238E27FC236}">
                <a16:creationId xmlns="" xmlns:a16="http://schemas.microsoft.com/office/drawing/2014/main" id="{DE03C797-D603-4527-A320-88281D39BA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729585"/>
              </p:ext>
            </p:extLst>
          </p:nvPr>
        </p:nvGraphicFramePr>
        <p:xfrm>
          <a:off x="1814232" y="1702578"/>
          <a:ext cx="8563536" cy="2371860"/>
        </p:xfrm>
        <a:graphic>
          <a:graphicData uri="http://schemas.openxmlformats.org/drawingml/2006/table">
            <a:tbl>
              <a:tblPr firstRow="1">
                <a:effectLst/>
                <a:tableStyleId>{00A15C55-8517-42AA-B614-E9B94910E393}</a:tableStyleId>
              </a:tblPr>
              <a:tblGrid>
                <a:gridCol w="2485874">
                  <a:extLst>
                    <a:ext uri="{9D8B030D-6E8A-4147-A177-3AD203B41FA5}">
                      <a16:colId xmlns="" xmlns:a16="http://schemas.microsoft.com/office/drawing/2014/main" val="3226927624"/>
                    </a:ext>
                  </a:extLst>
                </a:gridCol>
                <a:gridCol w="3020426">
                  <a:extLst>
                    <a:ext uri="{9D8B030D-6E8A-4147-A177-3AD203B41FA5}">
                      <a16:colId xmlns="" xmlns:a16="http://schemas.microsoft.com/office/drawing/2014/main" val="3992954679"/>
                    </a:ext>
                  </a:extLst>
                </a:gridCol>
                <a:gridCol w="3057236">
                  <a:extLst>
                    <a:ext uri="{9D8B030D-6E8A-4147-A177-3AD203B41FA5}">
                      <a16:colId xmlns="" xmlns:a16="http://schemas.microsoft.com/office/drawing/2014/main" val="1272770332"/>
                    </a:ext>
                  </a:extLst>
                </a:gridCol>
              </a:tblGrid>
              <a:tr h="1165403">
                <a:tc>
                  <a:txBody>
                    <a:bodyPr/>
                    <a:lstStyle/>
                    <a:p>
                      <a:pPr algn="ctr"/>
                      <a:r>
                        <a:rPr lang="es-ES" sz="2400" dirty="0">
                          <a:effectLst/>
                          <a:latin typeface="+mn-lt"/>
                        </a:rPr>
                        <a:t>TIPO DE GASTO</a:t>
                      </a:r>
                      <a:endParaRPr lang="es-EC" sz="2400" dirty="0">
                        <a:effectLst/>
                        <a:latin typeface="+mn-lt"/>
                      </a:endParaRPr>
                    </a:p>
                  </a:txBody>
                  <a:tcPr marL="186458" marR="186458" marT="93229" marB="93229" anchor="ctr">
                    <a:solidFill>
                      <a:srgbClr val="E5C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2400" dirty="0">
                          <a:effectLst/>
                        </a:rPr>
                        <a:t>PRESUPUESTO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2400" dirty="0">
                          <a:effectLst/>
                        </a:rPr>
                        <a:t>APROBADO</a:t>
                      </a:r>
                      <a:endParaRPr lang="es-EC" sz="28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6458" marR="186458" marT="93229" marB="93229" anchor="ctr">
                    <a:solidFill>
                      <a:srgbClr val="E5C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2400" dirty="0">
                          <a:effectLst/>
                        </a:rPr>
                        <a:t>PRESUPUESTO EJECUTADO</a:t>
                      </a:r>
                      <a:endParaRPr lang="es-EC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86458" marR="186458" marT="93229" marB="93229" anchor="ctr">
                    <a:solidFill>
                      <a:srgbClr val="E5C3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27209258"/>
                  </a:ext>
                </a:extLst>
              </a:tr>
              <a:tr h="349677">
                <a:tc>
                  <a:txBody>
                    <a:bodyPr/>
                    <a:lstStyle/>
                    <a:p>
                      <a:pPr algn="ctr"/>
                      <a:r>
                        <a:rPr lang="es-EC" sz="2000" dirty="0">
                          <a:solidFill>
                            <a:srgbClr val="2E2D91"/>
                          </a:solidFill>
                          <a:effectLst/>
                        </a:rPr>
                        <a:t>Gasto de inversión</a:t>
                      </a:r>
                      <a:endParaRPr lang="es-EC" sz="2400" dirty="0">
                        <a:solidFill>
                          <a:srgbClr val="2E2D9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9423" marR="19423" marT="19423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2000" kern="1200" dirty="0">
                          <a:solidFill>
                            <a:srgbClr val="2E2D9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$ 960.929,06 </a:t>
                      </a:r>
                    </a:p>
                  </a:txBody>
                  <a:tcPr marL="19423" marR="19423" marT="19423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2000" dirty="0">
                          <a:solidFill>
                            <a:srgbClr val="2E2D91"/>
                          </a:solidFill>
                          <a:effectLst/>
                        </a:rPr>
                        <a:t>$ 519.939,96</a:t>
                      </a:r>
                      <a:endParaRPr lang="es-EC" sz="2400" dirty="0">
                        <a:solidFill>
                          <a:srgbClr val="2E2D9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9423" marR="19423" marT="19423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27202149"/>
                  </a:ext>
                </a:extLst>
              </a:tr>
              <a:tr h="349677">
                <a:tc>
                  <a:txBody>
                    <a:bodyPr/>
                    <a:lstStyle/>
                    <a:p>
                      <a:pPr algn="ctr"/>
                      <a:r>
                        <a:rPr lang="es-EC" sz="2000" dirty="0">
                          <a:solidFill>
                            <a:srgbClr val="2E2D91"/>
                          </a:solidFill>
                          <a:effectLst/>
                        </a:rPr>
                        <a:t>Gasto corriente</a:t>
                      </a:r>
                      <a:endParaRPr lang="es-EC" sz="2400" dirty="0">
                        <a:solidFill>
                          <a:srgbClr val="2E2D9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9423" marR="19423" marT="19423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2000" dirty="0">
                          <a:solidFill>
                            <a:srgbClr val="2E2D91"/>
                          </a:solidFill>
                          <a:effectLst/>
                        </a:rPr>
                        <a:t>$ 526.812,95 </a:t>
                      </a:r>
                      <a:endParaRPr lang="es-EC" sz="2400" dirty="0">
                        <a:solidFill>
                          <a:srgbClr val="2E2D9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9423" marR="19423" marT="19423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2000" dirty="0">
                          <a:solidFill>
                            <a:srgbClr val="2E2D91"/>
                          </a:solidFill>
                          <a:effectLst/>
                        </a:rPr>
                        <a:t>$ 947.876,43</a:t>
                      </a:r>
                      <a:endParaRPr lang="es-EC" sz="2400" dirty="0">
                        <a:solidFill>
                          <a:srgbClr val="2E2D9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9423" marR="19423" marT="19423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95033623"/>
                  </a:ext>
                </a:extLst>
              </a:tr>
              <a:tr h="460358">
                <a:tc>
                  <a:txBody>
                    <a:bodyPr/>
                    <a:lstStyle/>
                    <a:p>
                      <a:pPr algn="ctr"/>
                      <a:r>
                        <a:rPr lang="es-EC" sz="3200" dirty="0">
                          <a:solidFill>
                            <a:schemeClr val="bg1"/>
                          </a:solidFill>
                          <a:effectLst/>
                        </a:rPr>
                        <a:t>TOTAL</a:t>
                      </a:r>
                      <a:endParaRPr lang="es-EC" sz="3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9423" marR="19423" marT="19423" marB="0" anchor="ctr">
                    <a:solidFill>
                      <a:srgbClr val="E5C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3200" dirty="0">
                          <a:solidFill>
                            <a:schemeClr val="bg1"/>
                          </a:solidFill>
                          <a:effectLst/>
                        </a:rPr>
                        <a:t>$ 1.487.742,01</a:t>
                      </a:r>
                      <a:endParaRPr lang="es-EC" sz="3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9423" marR="19423" marT="19423" marB="0" anchor="ctr">
                    <a:solidFill>
                      <a:srgbClr val="E5C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3200" dirty="0">
                          <a:solidFill>
                            <a:schemeClr val="bg1"/>
                          </a:solidFill>
                          <a:effectLst/>
                        </a:rPr>
                        <a:t>$ 1.467.816,39</a:t>
                      </a:r>
                      <a:endParaRPr lang="es-EC" sz="3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9423" marR="19423" marT="19423" marB="0" anchor="ctr">
                    <a:solidFill>
                      <a:srgbClr val="E5C3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40263838"/>
                  </a:ext>
                </a:extLst>
              </a:tr>
            </a:tbl>
          </a:graphicData>
        </a:graphic>
      </p:graphicFrame>
      <p:pic>
        <p:nvPicPr>
          <p:cNvPr id="5" name="Gráfico 4">
            <a:extLst>
              <a:ext uri="{FF2B5EF4-FFF2-40B4-BE49-F238E27FC236}">
                <a16:creationId xmlns="" xmlns:a16="http://schemas.microsoft.com/office/drawing/2014/main" id="{0AA6F0DF-D283-4D61-99C0-0409FC86F2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33645" y="4669023"/>
            <a:ext cx="524709" cy="673612"/>
          </a:xfrm>
          <a:prstGeom prst="rect">
            <a:avLst/>
          </a:prstGeom>
        </p:spPr>
      </p:pic>
      <p:sp>
        <p:nvSpPr>
          <p:cNvPr id="13" name="Elipse 12">
            <a:extLst>
              <a:ext uri="{FF2B5EF4-FFF2-40B4-BE49-F238E27FC236}">
                <a16:creationId xmlns="" xmlns:a16="http://schemas.microsoft.com/office/drawing/2014/main" id="{89E00F22-11B3-4176-8DDB-5068DE312EBD}"/>
              </a:ext>
            </a:extLst>
          </p:cNvPr>
          <p:cNvSpPr/>
          <p:nvPr/>
        </p:nvSpPr>
        <p:spPr>
          <a:xfrm>
            <a:off x="6967696" y="4410759"/>
            <a:ext cx="1214581" cy="1190143"/>
          </a:xfrm>
          <a:prstGeom prst="ellipse">
            <a:avLst/>
          </a:prstGeom>
          <a:solidFill>
            <a:srgbClr val="6830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5" name="CuadroTexto 14">
            <a:extLst>
              <a:ext uri="{FF2B5EF4-FFF2-40B4-BE49-F238E27FC236}">
                <a16:creationId xmlns="" xmlns:a16="http://schemas.microsoft.com/office/drawing/2014/main" id="{41330B03-B468-45A3-ACA8-12ED9BE698B7}"/>
              </a:ext>
            </a:extLst>
          </p:cNvPr>
          <p:cNvSpPr txBox="1"/>
          <p:nvPr/>
        </p:nvSpPr>
        <p:spPr>
          <a:xfrm>
            <a:off x="7053131" y="4805773"/>
            <a:ext cx="10437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EC" sz="2000" dirty="0">
                <a:solidFill>
                  <a:schemeClr val="bg1"/>
                </a:solidFill>
                <a:effectLst/>
              </a:rPr>
              <a:t>98,66%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="" xmlns:a16="http://schemas.microsoft.com/office/drawing/2014/main" id="{1CD5AA4E-84B7-42DE-9BF2-F0FA23F359C5}"/>
              </a:ext>
            </a:extLst>
          </p:cNvPr>
          <p:cNvSpPr txBox="1"/>
          <p:nvPr/>
        </p:nvSpPr>
        <p:spPr>
          <a:xfrm>
            <a:off x="2661143" y="4528775"/>
            <a:ext cx="25631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s-EC" sz="2800" b="1" i="1" strike="noStrike" spc="-1">
                <a:solidFill>
                  <a:srgbClr val="E5C400"/>
                </a:solidFill>
                <a:latin typeface="Arial"/>
                <a:ea typeface="Arial"/>
              </a:rPr>
              <a:t>Porcentaje de ejecución</a:t>
            </a:r>
            <a:endParaRPr lang="es-EC" sz="2800" b="0" strike="noStrike" spc="-1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4597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;p3"/>
          <p:cNvSpPr/>
          <p:nvPr/>
        </p:nvSpPr>
        <p:spPr>
          <a:xfrm>
            <a:off x="671399" y="231120"/>
            <a:ext cx="8382953" cy="86177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s-EC" sz="2500" b="1" strike="noStrike" spc="-1" dirty="0">
                <a:solidFill>
                  <a:srgbClr val="2E2D91"/>
                </a:solidFill>
                <a:latin typeface="Arial"/>
                <a:ea typeface="Arial"/>
              </a:rPr>
              <a:t>Contratación de obras y servicios, adquisición y enajenación de bienes.</a:t>
            </a:r>
            <a:endParaRPr lang="es-ES" sz="2500" b="1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" name="Google Shape;75;p3" descr="Imagen"/>
          <p:cNvPicPr/>
          <p:nvPr/>
        </p:nvPicPr>
        <p:blipFill>
          <a:blip r:embed="rId4"/>
          <a:stretch/>
        </p:blipFill>
        <p:spPr>
          <a:xfrm>
            <a:off x="8784000" y="6160320"/>
            <a:ext cx="3006000" cy="448920"/>
          </a:xfrm>
          <a:prstGeom prst="rect">
            <a:avLst/>
          </a:prstGeom>
          <a:noFill/>
          <a:ln w="0">
            <a:noFill/>
          </a:ln>
        </p:spPr>
      </p:pic>
      <p:graphicFrame>
        <p:nvGraphicFramePr>
          <p:cNvPr id="2" name="Tabla 1">
            <a:extLst>
              <a:ext uri="{FF2B5EF4-FFF2-40B4-BE49-F238E27FC236}">
                <a16:creationId xmlns="" xmlns:a16="http://schemas.microsoft.com/office/drawing/2014/main" id="{DE03C797-D603-4527-A320-88281D39BA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084301"/>
              </p:ext>
            </p:extLst>
          </p:nvPr>
        </p:nvGraphicFramePr>
        <p:xfrm>
          <a:off x="520505" y="2882275"/>
          <a:ext cx="11029071" cy="1900263"/>
        </p:xfrm>
        <a:graphic>
          <a:graphicData uri="http://schemas.openxmlformats.org/drawingml/2006/table">
            <a:tbl>
              <a:tblPr firstRow="1">
                <a:effectLst/>
                <a:tableStyleId>{00A15C55-8517-42AA-B614-E9B94910E393}</a:tableStyleId>
              </a:tblPr>
              <a:tblGrid>
                <a:gridCol w="3591600">
                  <a:extLst>
                    <a:ext uri="{9D8B030D-6E8A-4147-A177-3AD203B41FA5}">
                      <a16:colId xmlns="" xmlns:a16="http://schemas.microsoft.com/office/drawing/2014/main" val="3226927624"/>
                    </a:ext>
                  </a:extLst>
                </a:gridCol>
                <a:gridCol w="2223093">
                  <a:extLst>
                    <a:ext uri="{9D8B030D-6E8A-4147-A177-3AD203B41FA5}">
                      <a16:colId xmlns="" xmlns:a16="http://schemas.microsoft.com/office/drawing/2014/main" val="3992954679"/>
                    </a:ext>
                  </a:extLst>
                </a:gridCol>
                <a:gridCol w="2607189">
                  <a:extLst>
                    <a:ext uri="{9D8B030D-6E8A-4147-A177-3AD203B41FA5}">
                      <a16:colId xmlns="" xmlns:a16="http://schemas.microsoft.com/office/drawing/2014/main" val="1272770332"/>
                    </a:ext>
                  </a:extLst>
                </a:gridCol>
                <a:gridCol w="2607189">
                  <a:extLst>
                    <a:ext uri="{9D8B030D-6E8A-4147-A177-3AD203B41FA5}">
                      <a16:colId xmlns="" xmlns:a16="http://schemas.microsoft.com/office/drawing/2014/main" val="2236128742"/>
                    </a:ext>
                  </a:extLst>
                </a:gridCol>
              </a:tblGrid>
              <a:tr h="1165403">
                <a:tc>
                  <a:txBody>
                    <a:bodyPr/>
                    <a:lstStyle/>
                    <a:p>
                      <a:pPr algn="ctr"/>
                      <a:r>
                        <a:rPr lang="es-ES" sz="2400" dirty="0">
                          <a:effectLst/>
                          <a:latin typeface="+mn-lt"/>
                        </a:rPr>
                        <a:t>TIPO DE CONTRATACIÓN</a:t>
                      </a:r>
                      <a:endParaRPr lang="es-EC" sz="2400" dirty="0">
                        <a:effectLst/>
                        <a:latin typeface="+mn-lt"/>
                      </a:endParaRPr>
                    </a:p>
                  </a:txBody>
                  <a:tcPr marL="186458" marR="186458" marT="93229" marB="93229" anchor="ctr">
                    <a:solidFill>
                      <a:srgbClr val="E5C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dirty="0">
                          <a:effectLst/>
                          <a:latin typeface="+mn-lt"/>
                        </a:rPr>
                        <a:t>Í</a:t>
                      </a:r>
                      <a:r>
                        <a:rPr lang="es-EC" sz="2400" dirty="0">
                          <a:effectLst/>
                          <a:latin typeface="+mn-lt"/>
                        </a:rPr>
                        <a:t>NFIMA CUANTÍA</a:t>
                      </a:r>
                      <a:endParaRPr lang="es-EC" sz="2800" dirty="0">
                        <a:effectLst/>
                        <a:latin typeface="+mn-lt"/>
                      </a:endParaRPr>
                    </a:p>
                  </a:txBody>
                  <a:tcPr marL="186458" marR="186458" marT="93229" marB="93229" anchor="ctr">
                    <a:solidFill>
                      <a:srgbClr val="E5C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2400" dirty="0">
                          <a:effectLst/>
                        </a:rPr>
                        <a:t>CATÁLOGO ELECTRÓNICO</a:t>
                      </a:r>
                      <a:endParaRPr lang="es-EC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86458" marR="186458" marT="93229" marB="93229" anchor="ctr">
                    <a:solidFill>
                      <a:srgbClr val="E5C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SUBASTA INVERSA</a:t>
                      </a:r>
                      <a:endParaRPr lang="es-EC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86458" marR="186458" marT="93229" marB="93229" anchor="ctr">
                    <a:solidFill>
                      <a:srgbClr val="E5C3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27209258"/>
                  </a:ext>
                </a:extLst>
              </a:tr>
              <a:tr h="349677">
                <a:tc>
                  <a:txBody>
                    <a:bodyPr/>
                    <a:lstStyle/>
                    <a:p>
                      <a:pPr algn="ctr"/>
                      <a:r>
                        <a:rPr lang="es-EC" sz="2000" dirty="0">
                          <a:solidFill>
                            <a:srgbClr val="2E2D91"/>
                          </a:solidFill>
                          <a:effectLst/>
                        </a:rPr>
                        <a:t>Adjudicados y finalizados</a:t>
                      </a:r>
                      <a:endParaRPr lang="es-EC" sz="2400" dirty="0">
                        <a:solidFill>
                          <a:srgbClr val="2E2D9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9423" marR="19423" marT="19423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>
                          <a:solidFill>
                            <a:srgbClr val="2E2D9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9</a:t>
                      </a:r>
                      <a:endParaRPr lang="es-EC" sz="2400" dirty="0">
                        <a:solidFill>
                          <a:srgbClr val="2E2D9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9423" marR="19423" marT="19423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>
                          <a:solidFill>
                            <a:srgbClr val="2E2D9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  <a:endParaRPr lang="es-EC" sz="2400" dirty="0">
                        <a:solidFill>
                          <a:srgbClr val="2E2D9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9423" marR="19423" marT="19423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>
                          <a:solidFill>
                            <a:srgbClr val="2E2D9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s-EC" sz="2400" dirty="0">
                        <a:solidFill>
                          <a:srgbClr val="2E2D9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9423" marR="19423" marT="19423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27202149"/>
                  </a:ext>
                </a:extLst>
              </a:tr>
              <a:tr h="349677">
                <a:tc>
                  <a:txBody>
                    <a:bodyPr/>
                    <a:lstStyle/>
                    <a:p>
                      <a:pPr algn="ctr"/>
                      <a:r>
                        <a:rPr lang="es-EC" sz="2000" dirty="0">
                          <a:solidFill>
                            <a:srgbClr val="2E2D91"/>
                          </a:solidFill>
                          <a:effectLst/>
                        </a:rPr>
                        <a:t>Valor Total</a:t>
                      </a:r>
                      <a:endParaRPr lang="es-EC" sz="2400" dirty="0">
                        <a:solidFill>
                          <a:srgbClr val="2E2D9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9423" marR="19423" marT="19423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2000" dirty="0">
                          <a:solidFill>
                            <a:srgbClr val="2E2D91"/>
                          </a:solidFill>
                          <a:effectLst/>
                        </a:rPr>
                        <a:t>$ 28.786,04</a:t>
                      </a:r>
                      <a:endParaRPr lang="es-EC" sz="2400" dirty="0">
                        <a:solidFill>
                          <a:srgbClr val="2E2D9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9423" marR="19423" marT="19423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2000" dirty="0">
                          <a:solidFill>
                            <a:srgbClr val="2E2D91"/>
                          </a:solidFill>
                          <a:effectLst/>
                        </a:rPr>
                        <a:t>$ 17.868,61</a:t>
                      </a:r>
                      <a:endParaRPr lang="es-EC" sz="2400" dirty="0">
                        <a:solidFill>
                          <a:srgbClr val="2E2D9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9423" marR="19423" marT="19423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kern="1200" dirty="0">
                          <a:solidFill>
                            <a:srgbClr val="2E2D9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$ 19540,00</a:t>
                      </a:r>
                      <a:endParaRPr lang="es-EC" sz="2400" dirty="0">
                        <a:solidFill>
                          <a:srgbClr val="2E2D9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19423" marR="19423" marT="19423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95033623"/>
                  </a:ext>
                </a:extLst>
              </a:tr>
            </a:tbl>
          </a:graphicData>
        </a:graphic>
      </p:graphicFrame>
      <p:sp>
        <p:nvSpPr>
          <p:cNvPr id="18" name="CuadroTexto 17">
            <a:extLst>
              <a:ext uri="{FF2B5EF4-FFF2-40B4-BE49-F238E27FC236}">
                <a16:creationId xmlns="" xmlns:a16="http://schemas.microsoft.com/office/drawing/2014/main" id="{FBDECAE0-3226-49DD-819A-6E72F7EBB260}"/>
              </a:ext>
            </a:extLst>
          </p:cNvPr>
          <p:cNvSpPr txBox="1"/>
          <p:nvPr/>
        </p:nvSpPr>
        <p:spPr>
          <a:xfrm>
            <a:off x="3125863" y="1700036"/>
            <a:ext cx="347402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2000" b="1" strike="noStrike" spc="-1" dirty="0" err="1">
                <a:solidFill>
                  <a:srgbClr val="3C3C9A"/>
                </a:solidFill>
                <a:latin typeface="Arial"/>
                <a:ea typeface="Arial"/>
              </a:rPr>
              <a:t>Procesos</a:t>
            </a:r>
            <a:r>
              <a:rPr lang="en-US" sz="2000" b="1" strike="noStrike" spc="-1" dirty="0">
                <a:solidFill>
                  <a:srgbClr val="3C3C9A"/>
                </a:solidFill>
                <a:latin typeface="Arial"/>
                <a:ea typeface="Arial"/>
              </a:rPr>
              <a:t> </a:t>
            </a:r>
            <a:r>
              <a:rPr lang="en-US" sz="2000" b="1" strike="noStrike" spc="-1" dirty="0" err="1">
                <a:solidFill>
                  <a:srgbClr val="3C3C9A"/>
                </a:solidFill>
                <a:latin typeface="Arial"/>
                <a:ea typeface="Arial"/>
              </a:rPr>
              <a:t>transparentes</a:t>
            </a:r>
            <a:r>
              <a:rPr lang="en-US" sz="2000" b="1" spc="-1" dirty="0">
                <a:solidFill>
                  <a:srgbClr val="3C3C9A"/>
                </a:solidFill>
                <a:latin typeface="Arial"/>
                <a:ea typeface="Arial"/>
              </a:rPr>
              <a:t> </a:t>
            </a:r>
            <a:r>
              <a:rPr lang="en-US" sz="2000" b="1" spc="-1" dirty="0" err="1">
                <a:solidFill>
                  <a:srgbClr val="3C3C9A"/>
                </a:solidFill>
                <a:latin typeface="Arial"/>
                <a:ea typeface="Arial"/>
              </a:rPr>
              <a:t>en</a:t>
            </a:r>
            <a:r>
              <a:rPr lang="en-US" sz="2000" b="1" spc="-1" dirty="0">
                <a:solidFill>
                  <a:srgbClr val="3C3C9A"/>
                </a:solidFill>
                <a:latin typeface="Arial"/>
                <a:ea typeface="Arial"/>
              </a:rPr>
              <a:t> </a:t>
            </a:r>
            <a:r>
              <a:rPr lang="en-US" sz="2000" b="1" strike="noStrike" spc="-1" dirty="0" err="1">
                <a:solidFill>
                  <a:srgbClr val="3C3C9A"/>
                </a:solidFill>
                <a:latin typeface="Arial"/>
                <a:ea typeface="Arial"/>
              </a:rPr>
              <a:t>cumplimiento</a:t>
            </a:r>
            <a:r>
              <a:rPr lang="en-US" sz="2000" b="1" strike="noStrike" spc="-1" dirty="0">
                <a:solidFill>
                  <a:srgbClr val="3C3C9A"/>
                </a:solidFill>
                <a:latin typeface="Arial"/>
                <a:ea typeface="Arial"/>
              </a:rPr>
              <a:t> a la ley.</a:t>
            </a:r>
            <a:endParaRPr lang="es-ES" sz="2000" b="0" strike="noStrike" spc="-1" dirty="0">
              <a:solidFill>
                <a:srgbClr val="3C3C9A"/>
              </a:solidFill>
              <a:latin typeface="Calibri"/>
            </a:endParaRPr>
          </a:p>
        </p:txBody>
      </p:sp>
      <p:pic>
        <p:nvPicPr>
          <p:cNvPr id="1026" name="Picture 2" descr="Imagen">
            <a:extLst>
              <a:ext uri="{FF2B5EF4-FFF2-40B4-BE49-F238E27FC236}">
                <a16:creationId xmlns="" xmlns:a16="http://schemas.microsoft.com/office/drawing/2014/main" id="{15CA9881-E319-4779-9142-46C03D2FF4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1" t="80000" r="48556" b="6667"/>
          <a:stretch/>
        </p:blipFill>
        <p:spPr bwMode="auto">
          <a:xfrm>
            <a:off x="6793562" y="1596779"/>
            <a:ext cx="1990438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53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67;p2"/>
          <p:cNvSpPr/>
          <p:nvPr/>
        </p:nvSpPr>
        <p:spPr>
          <a:xfrm>
            <a:off x="5112598" y="1704659"/>
            <a:ext cx="6490045" cy="144655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45720" rIns="45720" anchor="t">
            <a:spAutoFit/>
          </a:bodyPr>
          <a:lstStyle/>
          <a:p>
            <a:pPr algn="r">
              <a:lnSpc>
                <a:spcPct val="100000"/>
              </a:lnSpc>
              <a:tabLst>
                <a:tab pos="0" algn="l"/>
              </a:tabLst>
            </a:pPr>
            <a:r>
              <a:rPr lang="en-US" sz="4400" b="1" i="1" strike="noStrike" spc="-1" dirty="0" err="1">
                <a:solidFill>
                  <a:srgbClr val="FFFFFF"/>
                </a:solidFill>
                <a:latin typeface="Arial"/>
                <a:ea typeface="Arial"/>
              </a:rPr>
              <a:t>Cumplimiento</a:t>
            </a:r>
            <a:r>
              <a:rPr lang="en-US" sz="4400" b="1" i="1" strike="noStrike" spc="-1" dirty="0">
                <a:solidFill>
                  <a:srgbClr val="FFFFFF"/>
                </a:solidFill>
                <a:latin typeface="Arial"/>
                <a:ea typeface="Arial"/>
              </a:rPr>
              <a:t> de </a:t>
            </a:r>
            <a:r>
              <a:rPr lang="en-US" sz="4400" b="1" i="1" strike="noStrike" spc="-1" dirty="0" err="1">
                <a:solidFill>
                  <a:srgbClr val="FFFFFF"/>
                </a:solidFill>
                <a:latin typeface="Arial"/>
                <a:ea typeface="Arial"/>
              </a:rPr>
              <a:t>metas</a:t>
            </a:r>
            <a:endParaRPr lang="en-US" sz="4400" b="1" i="1" strike="noStrike" spc="-1" dirty="0">
              <a:solidFill>
                <a:srgbClr val="FFFFFF"/>
              </a:solidFill>
              <a:latin typeface="Arial"/>
              <a:ea typeface="Arial"/>
            </a:endParaRPr>
          </a:p>
          <a:p>
            <a:pPr algn="r">
              <a:lnSpc>
                <a:spcPct val="100000"/>
              </a:lnSpc>
              <a:tabLst>
                <a:tab pos="0" algn="l"/>
              </a:tabLst>
            </a:pPr>
            <a:r>
              <a:rPr lang="en-US" sz="4400" b="1" i="1" spc="-1" dirty="0">
                <a:solidFill>
                  <a:srgbClr val="FFFFFF"/>
                </a:solidFill>
                <a:latin typeface="Arial"/>
              </a:rPr>
              <a:t>y </a:t>
            </a:r>
            <a:r>
              <a:rPr lang="en-US" sz="4400" b="1" i="1" spc="-1" dirty="0" err="1">
                <a:solidFill>
                  <a:srgbClr val="FFFFFF"/>
                </a:solidFill>
                <a:latin typeface="Arial"/>
              </a:rPr>
              <a:t>logros</a:t>
            </a:r>
            <a:r>
              <a:rPr lang="en-US" sz="4400" b="1" i="1" spc="-1" dirty="0">
                <a:solidFill>
                  <a:srgbClr val="FFFFFF"/>
                </a:solidFill>
                <a:latin typeface="Arial"/>
              </a:rPr>
              <a:t> </a:t>
            </a:r>
            <a:r>
              <a:rPr lang="en-US" sz="4400" b="1" i="1" spc="-1" dirty="0" err="1">
                <a:solidFill>
                  <a:srgbClr val="FFFFFF"/>
                </a:solidFill>
                <a:latin typeface="Arial"/>
              </a:rPr>
              <a:t>alcanzados</a:t>
            </a:r>
            <a:endParaRPr lang="es-ES" sz="4400" b="1" strike="noStrike" spc="-1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Google Shape;68;p2"/>
          <p:cNvSpPr/>
          <p:nvPr/>
        </p:nvSpPr>
        <p:spPr>
          <a:xfrm>
            <a:off x="7147440" y="3044279"/>
            <a:ext cx="4370760" cy="76944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5720" rIns="45720" anchor="t">
            <a:spAutoFit/>
          </a:bodyPr>
          <a:lstStyle/>
          <a:p>
            <a:pPr algn="r">
              <a:lnSpc>
                <a:spcPct val="100000"/>
              </a:lnSpc>
              <a:tabLst>
                <a:tab pos="0" algn="l"/>
              </a:tabLst>
            </a:pPr>
            <a:r>
              <a:rPr lang="en-US" sz="4400" b="1" i="1" strike="noStrike" spc="-1" dirty="0">
                <a:solidFill>
                  <a:srgbClr val="E5C400"/>
                </a:solidFill>
                <a:latin typeface="Arial"/>
                <a:ea typeface="Arial"/>
              </a:rPr>
              <a:t>Loja</a:t>
            </a:r>
            <a:endParaRPr lang="es-ES" sz="4400" b="0" strike="noStrike" spc="-1" dirty="0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22" name="Google Shape;69;p2" descr="Imagen"/>
          <p:cNvPicPr/>
          <p:nvPr/>
        </p:nvPicPr>
        <p:blipFill>
          <a:blip r:embed="rId4"/>
          <a:stretch/>
        </p:blipFill>
        <p:spPr>
          <a:xfrm>
            <a:off x="7147440" y="5972040"/>
            <a:ext cx="4169160" cy="622800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95984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1779</TotalTime>
  <Words>1214</Words>
  <Application>Microsoft Office PowerPoint</Application>
  <PresentationFormat>Panorámica</PresentationFormat>
  <Paragraphs>197</Paragraphs>
  <Slides>30</Slides>
  <Notes>30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8" baseType="lpstr">
      <vt:lpstr>Arial</vt:lpstr>
      <vt:lpstr>Calibri</vt:lpstr>
      <vt:lpstr>DejaVu Sans</vt:lpstr>
      <vt:lpstr>Helvetica Neue</vt:lpstr>
      <vt:lpstr>Symbol</vt:lpstr>
      <vt:lpstr>Times New Roman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>María Paz Crusellas Escudero</dc:creator>
  <dc:description/>
  <cp:lastModifiedBy>María Fernanda Ruíz Inaguazo</cp:lastModifiedBy>
  <cp:revision>136</cp:revision>
  <cp:lastPrinted>2025-06-18T21:37:22Z</cp:lastPrinted>
  <dcterms:modified xsi:type="dcterms:W3CDTF">2025-06-18T21:39:01Z</dcterms:modified>
  <dc:language>es-ES</dc:language>
</cp:coreProperties>
</file>